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57" r:id="rId4"/>
    <p:sldId id="261" r:id="rId5"/>
    <p:sldId id="262" r:id="rId6"/>
    <p:sldId id="270" r:id="rId7"/>
    <p:sldId id="271" r:id="rId8"/>
    <p:sldId id="260" r:id="rId9"/>
    <p:sldId id="263" r:id="rId10"/>
    <p:sldId id="264" r:id="rId11"/>
    <p:sldId id="265" r:id="rId12"/>
    <p:sldId id="267" r:id="rId13"/>
    <p:sldId id="266" r:id="rId14"/>
    <p:sldId id="268" r:id="rId15"/>
    <p:sldId id="259" r:id="rId16"/>
  </p:sldIdLst>
  <p:sldSz cx="9144000" cy="6858000" type="screen4x3"/>
  <p:notesSz cx="6858000" cy="9144000"/>
  <p:custDataLst>
    <p:tags r:id="rId17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99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6AA8-DFB6-488F-824C-C8B3C869B9DD}" type="datetimeFigureOut">
              <a:rPr lang="ru-RU" smtClean="0"/>
              <a:pPr/>
              <a:t>14.05.2020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4095F-C63B-4ECD-81BF-1B6324FFCDC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54805515"/>
      </p:ext>
    </p:extLst>
  </p:cSld>
  <p:clrMapOvr>
    <a:masterClrMapping/>
  </p:clrMapOvr>
  <p:transition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6AA8-DFB6-488F-824C-C8B3C869B9DD}" type="datetimeFigureOut">
              <a:rPr lang="ru-RU" smtClean="0"/>
              <a:pPr/>
              <a:t>14.05.2020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4095F-C63B-4ECD-81BF-1B6324FFCDC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27952390"/>
      </p:ext>
    </p:extLst>
  </p:cSld>
  <p:clrMapOvr>
    <a:masterClrMapping/>
  </p:clrMapOvr>
  <p:transition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6AA8-DFB6-488F-824C-C8B3C869B9DD}" type="datetimeFigureOut">
              <a:rPr lang="ru-RU" smtClean="0"/>
              <a:pPr/>
              <a:t>14.05.2020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4095F-C63B-4ECD-81BF-1B6324FFCDC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09433188"/>
      </p:ext>
    </p:extLst>
  </p:cSld>
  <p:clrMapOvr>
    <a:masterClrMapping/>
  </p:clrMapOvr>
  <p:transition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6AA8-DFB6-488F-824C-C8B3C869B9DD}" type="datetimeFigureOut">
              <a:rPr lang="ru-RU" smtClean="0"/>
              <a:pPr/>
              <a:t>14.05.2020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4095F-C63B-4ECD-81BF-1B6324FFCDC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73174196"/>
      </p:ext>
    </p:extLst>
  </p:cSld>
  <p:clrMapOvr>
    <a:masterClrMapping/>
  </p:clrMapOvr>
  <p:transition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6AA8-DFB6-488F-824C-C8B3C869B9DD}" type="datetimeFigureOut">
              <a:rPr lang="ru-RU" smtClean="0"/>
              <a:pPr/>
              <a:t>14.05.2020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4095F-C63B-4ECD-81BF-1B6324FFCDC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18696710"/>
      </p:ext>
    </p:extLst>
  </p:cSld>
  <p:clrMapOvr>
    <a:masterClrMapping/>
  </p:clrMapOvr>
  <p:transition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6AA8-DFB6-488F-824C-C8B3C869B9DD}" type="datetimeFigureOut">
              <a:rPr lang="ru-RU" smtClean="0"/>
              <a:pPr/>
              <a:t>14.05.2020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4095F-C63B-4ECD-81BF-1B6324FFCDC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51526096"/>
      </p:ext>
    </p:extLst>
  </p:cSld>
  <p:clrMapOvr>
    <a:masterClrMapping/>
  </p:clrMapOvr>
  <p:transition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6AA8-DFB6-488F-824C-C8B3C869B9DD}" type="datetimeFigureOut">
              <a:rPr lang="ru-RU" smtClean="0"/>
              <a:pPr/>
              <a:t>14.05.2020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4095F-C63B-4ECD-81BF-1B6324FFCDC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56646690"/>
      </p:ext>
    </p:extLst>
  </p:cSld>
  <p:clrMapOvr>
    <a:masterClrMapping/>
  </p:clrMapOvr>
  <p:transition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6AA8-DFB6-488F-824C-C8B3C869B9DD}" type="datetimeFigureOut">
              <a:rPr lang="ru-RU" smtClean="0"/>
              <a:pPr/>
              <a:t>14.05.2020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4095F-C63B-4ECD-81BF-1B6324FFCDC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01212275"/>
      </p:ext>
    </p:extLst>
  </p:cSld>
  <p:clrMapOvr>
    <a:masterClrMapping/>
  </p:clrMapOvr>
  <p:transition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6AA8-DFB6-488F-824C-C8B3C869B9DD}" type="datetimeFigureOut">
              <a:rPr lang="ru-RU" smtClean="0"/>
              <a:pPr/>
              <a:t>14.05.2020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4095F-C63B-4ECD-81BF-1B6324FFCDC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06114559"/>
      </p:ext>
    </p:extLst>
  </p:cSld>
  <p:clrMapOvr>
    <a:masterClrMapping/>
  </p:clrMapOvr>
  <p:transition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6AA8-DFB6-488F-824C-C8B3C869B9DD}" type="datetimeFigureOut">
              <a:rPr lang="ru-RU" smtClean="0"/>
              <a:pPr/>
              <a:t>14.05.2020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4095F-C63B-4ECD-81BF-1B6324FFCDC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25326964"/>
      </p:ext>
    </p:extLst>
  </p:cSld>
  <p:clrMapOvr>
    <a:masterClrMapping/>
  </p:clrMapOvr>
  <p:transition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6AA8-DFB6-488F-824C-C8B3C869B9DD}" type="datetimeFigureOut">
              <a:rPr lang="ru-RU" smtClean="0"/>
              <a:pPr/>
              <a:t>14.05.2020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4095F-C63B-4ECD-81BF-1B6324FFCDC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35866545"/>
      </p:ext>
    </p:extLst>
  </p:cSld>
  <p:clrMapOvr>
    <a:masterClrMapping/>
  </p:clrMapOvr>
  <p:transition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FC6AA8-DFB6-488F-824C-C8B3C869B9DD}" type="datetimeFigureOut">
              <a:rPr lang="ru-RU" smtClean="0"/>
              <a:pPr/>
              <a:t>14.05.2020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4095F-C63B-4ECD-81BF-1B6324FFCDC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60937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trips dir="r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628800"/>
            <a:ext cx="7772400" cy="2160239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sz="800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/>
            </a:r>
            <a:br>
              <a:rPr lang="uk-UA" sz="800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</a:br>
            <a:r>
              <a:rPr lang="uk-UA" b="1" i="1" dirty="0">
                <a:solidFill>
                  <a:schemeClr val="accent1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 </a:t>
            </a:r>
            <a:endParaRPr lang="ru-RU" b="1" i="1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6386" name="AutoShape 2" descr="Картинки по запросу день науки в україні 201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88" name="Picture 4" descr="ЕМАНологія: День науки в Україні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085758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AutoShape 29"/>
          <p:cNvSpPr>
            <a:spLocks noChangeArrowheads="1"/>
          </p:cNvSpPr>
          <p:nvPr/>
        </p:nvSpPr>
        <p:spPr bwMode="gray">
          <a:xfrm>
            <a:off x="3839217" y="4465478"/>
            <a:ext cx="4752528" cy="1512168"/>
          </a:xfrm>
          <a:prstGeom prst="roundRect">
            <a:avLst>
              <a:gd name="adj" fmla="val 46347"/>
            </a:avLst>
          </a:prstGeom>
          <a:ln w="19050"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501008"/>
            <a:ext cx="3312368" cy="2664296"/>
          </a:xfrm>
        </p:spPr>
        <p:txBody>
          <a:bodyPr>
            <a:normAutofit/>
          </a:bodyPr>
          <a:lstStyle/>
          <a:p>
            <a:r>
              <a:rPr lang="ru-RU" sz="3600" b="1" i="1" dirty="0">
                <a:solidFill>
                  <a:schemeClr val="accent1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ПЕТРОВ </a:t>
            </a:r>
            <a:br>
              <a:rPr lang="ru-RU" sz="3600" b="1" i="1" dirty="0">
                <a:solidFill>
                  <a:schemeClr val="accent1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</a:br>
            <a:r>
              <a:rPr lang="ru-RU" sz="3600" b="1" i="1" dirty="0">
                <a:solidFill>
                  <a:schemeClr val="accent1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ВІКТОР ОЛЕКСІЙОВИЧ</a:t>
            </a:r>
          </a:p>
        </p:txBody>
      </p:sp>
      <p:sp>
        <p:nvSpPr>
          <p:cNvPr id="21" name="AutoShape 20"/>
          <p:cNvSpPr>
            <a:spLocks noChangeArrowheads="1"/>
          </p:cNvSpPr>
          <p:nvPr/>
        </p:nvSpPr>
        <p:spPr bwMode="gray">
          <a:xfrm>
            <a:off x="3851920" y="908720"/>
            <a:ext cx="4680520" cy="792088"/>
          </a:xfrm>
          <a:prstGeom prst="roundRect">
            <a:avLst>
              <a:gd name="adj" fmla="val 50000"/>
            </a:avLst>
          </a:prstGeom>
          <a:ln w="19050"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3851920" y="908720"/>
            <a:ext cx="468052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uk-UA" b="1" i="1" dirty="0">
                <a:solidFill>
                  <a:srgbClr val="FFFF00"/>
                </a:solidFill>
                <a:latin typeface="Cambria Math" pitchFamily="18" charset="0"/>
                <a:ea typeface="Cambria Math" pitchFamily="18" charset="0"/>
              </a:rPr>
              <a:t>Кандидат технічних наук, доцент кафедри  «Електроенергетика і автоматизація»</a:t>
            </a:r>
          </a:p>
        </p:txBody>
      </p:sp>
      <p:sp>
        <p:nvSpPr>
          <p:cNvPr id="23" name="AutoShape 22"/>
          <p:cNvSpPr>
            <a:spLocks noChangeArrowheads="1"/>
          </p:cNvSpPr>
          <p:nvPr/>
        </p:nvSpPr>
        <p:spPr bwMode="gray">
          <a:xfrm>
            <a:off x="3887924" y="2118745"/>
            <a:ext cx="4680520" cy="648072"/>
          </a:xfrm>
          <a:prstGeom prst="roundRect">
            <a:avLst>
              <a:gd name="adj" fmla="val 50000"/>
            </a:avLst>
          </a:prstGeom>
          <a:ln w="19050"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3923928" y="2132856"/>
            <a:ext cx="453650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uk-UA" b="1" i="1" dirty="0">
                <a:solidFill>
                  <a:srgbClr val="FFFF00"/>
                </a:solidFill>
                <a:latin typeface="Cambria Math" pitchFamily="18" charset="0"/>
                <a:ea typeface="Cambria Math" pitchFamily="18" charset="0"/>
              </a:rPr>
              <a:t>Стаж науково-педагогічної роботи </a:t>
            </a:r>
          </a:p>
          <a:p>
            <a:pPr algn="ctr" eaLnBrk="0" hangingPunct="0"/>
            <a:r>
              <a:rPr lang="uk-UA" b="1" i="1" dirty="0">
                <a:solidFill>
                  <a:srgbClr val="FFFF00"/>
                </a:solidFill>
                <a:latin typeface="Cambria Math" pitchFamily="18" charset="0"/>
                <a:ea typeface="Cambria Math" pitchFamily="18" charset="0"/>
              </a:rPr>
              <a:t>38 років</a:t>
            </a:r>
          </a:p>
        </p:txBody>
      </p:sp>
      <p:sp>
        <p:nvSpPr>
          <p:cNvPr id="25" name="AutoShape 24"/>
          <p:cNvSpPr>
            <a:spLocks noChangeArrowheads="1"/>
          </p:cNvSpPr>
          <p:nvPr/>
        </p:nvSpPr>
        <p:spPr bwMode="gray">
          <a:xfrm>
            <a:off x="3830815" y="3165144"/>
            <a:ext cx="4680520" cy="801065"/>
          </a:xfrm>
          <a:prstGeom prst="roundRect">
            <a:avLst>
              <a:gd name="adj" fmla="val 50000"/>
            </a:avLst>
          </a:prstGeom>
          <a:ln w="19050"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4072898" y="4465479"/>
            <a:ext cx="4438437" cy="1400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uk-UA" sz="1700" b="1" i="1" dirty="0">
                <a:solidFill>
                  <a:srgbClr val="FFFF00"/>
                </a:solidFill>
                <a:latin typeface="Cambria Math" pitchFamily="18" charset="0"/>
                <a:ea typeface="Cambria Math" pitchFamily="18" charset="0"/>
              </a:rPr>
              <a:t>Керівник постійно діючого студентського наукового гуртка «Автоматизація рульового керування мобільними технологічними агрегатами і дослідження керованості моделей МТА»</a:t>
            </a:r>
          </a:p>
        </p:txBody>
      </p:sp>
      <p:sp>
        <p:nvSpPr>
          <p:cNvPr id="27" name="Oval 26"/>
          <p:cNvSpPr>
            <a:spLocks noChangeArrowheads="1"/>
          </p:cNvSpPr>
          <p:nvPr/>
        </p:nvSpPr>
        <p:spPr bwMode="gray">
          <a:xfrm>
            <a:off x="3851920" y="1196752"/>
            <a:ext cx="228600" cy="228600"/>
          </a:xfrm>
          <a:prstGeom prst="ellipse">
            <a:avLst/>
          </a:prstGeom>
          <a:solidFill>
            <a:srgbClr val="FFFF00"/>
          </a:soli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8" name="Oval 27"/>
          <p:cNvSpPr>
            <a:spLocks noChangeArrowheads="1"/>
          </p:cNvSpPr>
          <p:nvPr/>
        </p:nvSpPr>
        <p:spPr bwMode="gray">
          <a:xfrm>
            <a:off x="3851920" y="2276872"/>
            <a:ext cx="228600" cy="228600"/>
          </a:xfrm>
          <a:prstGeom prst="ellipse">
            <a:avLst/>
          </a:prstGeom>
          <a:solidFill>
            <a:srgbClr val="FFFF00"/>
          </a:soli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9" name="Oval 28"/>
          <p:cNvSpPr>
            <a:spLocks noChangeArrowheads="1"/>
          </p:cNvSpPr>
          <p:nvPr/>
        </p:nvSpPr>
        <p:spPr bwMode="gray">
          <a:xfrm>
            <a:off x="3844298" y="3451376"/>
            <a:ext cx="228600" cy="228600"/>
          </a:xfrm>
          <a:prstGeom prst="ellipse">
            <a:avLst/>
          </a:prstGeom>
          <a:solidFill>
            <a:srgbClr val="FFFF00"/>
          </a:soli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3904820" y="3225346"/>
            <a:ext cx="45556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uk-UA" b="1" i="1" dirty="0" smtClean="0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Науковий </a:t>
            </a:r>
            <a:r>
              <a:rPr lang="uk-UA" b="1" i="1" dirty="0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доробок - 52 наукові статті   </a:t>
            </a:r>
          </a:p>
          <a:p>
            <a:pPr algn="ctr" eaLnBrk="0" hangingPunct="0"/>
            <a:r>
              <a:rPr lang="uk-UA" b="1" i="1" dirty="0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та 130 патентів на корисні моделі</a:t>
            </a:r>
          </a:p>
        </p:txBody>
      </p:sp>
      <p:sp>
        <p:nvSpPr>
          <p:cNvPr id="32" name="Oval 31"/>
          <p:cNvSpPr>
            <a:spLocks noChangeArrowheads="1"/>
          </p:cNvSpPr>
          <p:nvPr/>
        </p:nvSpPr>
        <p:spPr bwMode="gray">
          <a:xfrm>
            <a:off x="3844298" y="5107262"/>
            <a:ext cx="228600" cy="228600"/>
          </a:xfrm>
          <a:prstGeom prst="ellipse">
            <a:avLst/>
          </a:prstGeom>
          <a:solidFill>
            <a:srgbClr val="FFFF00"/>
          </a:soli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pic>
        <p:nvPicPr>
          <p:cNvPr id="37" name="Picture 2" descr="На изображении может находиться: 1 человек, очки"/>
          <p:cNvPicPr>
            <a:picLocks noChangeAspect="1" noChangeArrowheads="1"/>
          </p:cNvPicPr>
          <p:nvPr/>
        </p:nvPicPr>
        <p:blipFill>
          <a:blip r:embed="rId2" cstate="print">
            <a:lum bright="10000" contrast="10000"/>
          </a:blip>
          <a:srcRect l="2778" r="2778"/>
          <a:stretch>
            <a:fillRect/>
          </a:stretch>
        </p:blipFill>
        <p:spPr bwMode="auto">
          <a:xfrm>
            <a:off x="728264" y="750593"/>
            <a:ext cx="2584287" cy="2736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5FFCD72-8832-42F3-8CE6-53E76D5EAE0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80384" y="2492896"/>
            <a:ext cx="3554152" cy="1605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71572540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45024"/>
            <a:ext cx="3347864" cy="2808312"/>
          </a:xfrm>
        </p:spPr>
        <p:txBody>
          <a:bodyPr>
            <a:normAutofit/>
          </a:bodyPr>
          <a:lstStyle/>
          <a:p>
            <a:r>
              <a:rPr lang="uk-UA" sz="3600" b="1" i="1" dirty="0">
                <a:solidFill>
                  <a:schemeClr val="accent1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СТРУЧАЄВ МИКОЛА</a:t>
            </a:r>
            <a:br>
              <a:rPr lang="uk-UA" sz="3600" b="1" i="1" dirty="0">
                <a:solidFill>
                  <a:schemeClr val="accent1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</a:br>
            <a:r>
              <a:rPr lang="uk-UA" sz="3600" b="1" i="1" dirty="0">
                <a:solidFill>
                  <a:schemeClr val="accent1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ІВАНОВИЧ</a:t>
            </a:r>
            <a:endParaRPr lang="ru-RU" sz="3600" b="1" i="1" dirty="0">
              <a:solidFill>
                <a:schemeClr val="accent1">
                  <a:lumMod val="75000"/>
                </a:schemeClr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21" name="AutoShape 20"/>
          <p:cNvSpPr>
            <a:spLocks noChangeArrowheads="1"/>
          </p:cNvSpPr>
          <p:nvPr/>
        </p:nvSpPr>
        <p:spPr bwMode="gray">
          <a:xfrm>
            <a:off x="3851920" y="692696"/>
            <a:ext cx="4680520" cy="576064"/>
          </a:xfrm>
          <a:prstGeom prst="roundRect">
            <a:avLst>
              <a:gd name="adj" fmla="val 50000"/>
            </a:avLst>
          </a:prstGeom>
          <a:ln w="19050"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3995936" y="620688"/>
            <a:ext cx="453650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uk-UA" b="1" i="1" dirty="0">
                <a:solidFill>
                  <a:srgbClr val="FFFF00"/>
                </a:solidFill>
                <a:latin typeface="Cambria Math" pitchFamily="18" charset="0"/>
                <a:ea typeface="Cambria Math" pitchFamily="18" charset="0"/>
              </a:rPr>
              <a:t>Кандидат технічних наук, доцент кафедри «</a:t>
            </a:r>
            <a:r>
              <a:rPr lang="uk-UA" b="1" i="1" dirty="0" err="1">
                <a:solidFill>
                  <a:srgbClr val="FFFF00"/>
                </a:solidFill>
                <a:latin typeface="Cambria Math" pitchFamily="18" charset="0"/>
                <a:ea typeface="Cambria Math" pitchFamily="18" charset="0"/>
              </a:rPr>
              <a:t>Електротехнології</a:t>
            </a:r>
            <a:r>
              <a:rPr lang="uk-UA" b="1" i="1" dirty="0">
                <a:solidFill>
                  <a:srgbClr val="FFFF00"/>
                </a:solidFill>
                <a:latin typeface="Cambria Math" pitchFamily="18" charset="0"/>
                <a:ea typeface="Cambria Math" pitchFamily="18" charset="0"/>
              </a:rPr>
              <a:t> і теплові процеси»</a:t>
            </a:r>
          </a:p>
        </p:txBody>
      </p:sp>
      <p:sp>
        <p:nvSpPr>
          <p:cNvPr id="23" name="AutoShape 22"/>
          <p:cNvSpPr>
            <a:spLocks noChangeArrowheads="1"/>
          </p:cNvSpPr>
          <p:nvPr/>
        </p:nvSpPr>
        <p:spPr bwMode="gray">
          <a:xfrm>
            <a:off x="3851920" y="1484784"/>
            <a:ext cx="4608512" cy="488950"/>
          </a:xfrm>
          <a:prstGeom prst="roundRect">
            <a:avLst>
              <a:gd name="adj" fmla="val 50000"/>
            </a:avLst>
          </a:prstGeom>
          <a:ln w="19050"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4139952" y="1484784"/>
            <a:ext cx="41764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uk-UA" b="1" i="1" dirty="0">
                <a:solidFill>
                  <a:srgbClr val="FFFF00"/>
                </a:solidFill>
                <a:latin typeface="Cambria Math" pitchFamily="18" charset="0"/>
                <a:ea typeface="Cambria Math" pitchFamily="18" charset="0"/>
              </a:rPr>
              <a:t>У ТДАТУ працює  </a:t>
            </a:r>
            <a:r>
              <a:rPr lang="ru-RU" b="1" i="1" dirty="0">
                <a:solidFill>
                  <a:srgbClr val="FFFF00"/>
                </a:solidFill>
                <a:latin typeface="Cambria Math" pitchFamily="18" charset="0"/>
                <a:ea typeface="Cambria Math" pitchFamily="18" charset="0"/>
              </a:rPr>
              <a:t>з 1981 року</a:t>
            </a:r>
            <a:endParaRPr lang="en-US" b="1" i="1" dirty="0">
              <a:solidFill>
                <a:srgbClr val="FFFF0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25" name="AutoShape 24"/>
          <p:cNvSpPr>
            <a:spLocks noChangeArrowheads="1"/>
          </p:cNvSpPr>
          <p:nvPr/>
        </p:nvSpPr>
        <p:spPr bwMode="gray">
          <a:xfrm>
            <a:off x="3851920" y="3356992"/>
            <a:ext cx="4608512" cy="648072"/>
          </a:xfrm>
          <a:prstGeom prst="roundRect">
            <a:avLst>
              <a:gd name="adj" fmla="val 50000"/>
            </a:avLst>
          </a:prstGeom>
          <a:ln w="19050"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4067944" y="3356992"/>
            <a:ext cx="43924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uk-UA" b="1" i="1" dirty="0">
                <a:solidFill>
                  <a:srgbClr val="FFFF00"/>
                </a:solidFill>
                <a:latin typeface="Cambria Math" pitchFamily="18" charset="0"/>
                <a:ea typeface="Cambria Math" pitchFamily="18" charset="0"/>
              </a:rPr>
              <a:t>Автор 55 наукових публікацій, співавтор  8 навчальних посібників та монографії</a:t>
            </a:r>
          </a:p>
        </p:txBody>
      </p:sp>
      <p:sp>
        <p:nvSpPr>
          <p:cNvPr id="27" name="Oval 26"/>
          <p:cNvSpPr>
            <a:spLocks noChangeArrowheads="1"/>
          </p:cNvSpPr>
          <p:nvPr/>
        </p:nvSpPr>
        <p:spPr bwMode="gray">
          <a:xfrm>
            <a:off x="3851920" y="908720"/>
            <a:ext cx="228600" cy="228600"/>
          </a:xfrm>
          <a:prstGeom prst="ellipse">
            <a:avLst/>
          </a:prstGeom>
          <a:solidFill>
            <a:srgbClr val="FFFF00"/>
          </a:soli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8" name="Oval 27"/>
          <p:cNvSpPr>
            <a:spLocks noChangeArrowheads="1"/>
          </p:cNvSpPr>
          <p:nvPr/>
        </p:nvSpPr>
        <p:spPr bwMode="gray">
          <a:xfrm>
            <a:off x="3851920" y="1628800"/>
            <a:ext cx="228600" cy="228600"/>
          </a:xfrm>
          <a:prstGeom prst="ellipse">
            <a:avLst/>
          </a:prstGeom>
          <a:solidFill>
            <a:srgbClr val="FFFF00"/>
          </a:soli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9" name="Oval 28"/>
          <p:cNvSpPr>
            <a:spLocks noChangeArrowheads="1"/>
          </p:cNvSpPr>
          <p:nvPr/>
        </p:nvSpPr>
        <p:spPr bwMode="gray">
          <a:xfrm>
            <a:off x="3851920" y="3573016"/>
            <a:ext cx="228600" cy="228600"/>
          </a:xfrm>
          <a:prstGeom prst="ellipse">
            <a:avLst/>
          </a:prstGeom>
          <a:solidFill>
            <a:srgbClr val="FFFF00"/>
          </a:soli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0" name="AutoShape 29"/>
          <p:cNvSpPr>
            <a:spLocks noChangeArrowheads="1"/>
          </p:cNvSpPr>
          <p:nvPr/>
        </p:nvSpPr>
        <p:spPr bwMode="gray">
          <a:xfrm>
            <a:off x="3851920" y="4293096"/>
            <a:ext cx="4608512" cy="648072"/>
          </a:xfrm>
          <a:prstGeom prst="roundRect">
            <a:avLst>
              <a:gd name="adj" fmla="val 50000"/>
            </a:avLst>
          </a:prstGeom>
          <a:ln w="19050"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3995936" y="4293096"/>
            <a:ext cx="446449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uk-UA" b="1" i="1" dirty="0">
                <a:solidFill>
                  <a:srgbClr val="FFFF00"/>
                </a:solidFill>
                <a:latin typeface="Cambria Math" pitchFamily="18" charset="0"/>
                <a:ea typeface="Cambria Math" pitchFamily="18" charset="0"/>
              </a:rPr>
              <a:t>Загальна кількість патентів на </a:t>
            </a:r>
          </a:p>
          <a:p>
            <a:pPr algn="ctr" eaLnBrk="0" hangingPunct="0"/>
            <a:r>
              <a:rPr lang="uk-UA" b="1" i="1" dirty="0">
                <a:solidFill>
                  <a:srgbClr val="FFFF00"/>
                </a:solidFill>
                <a:latin typeface="Cambria Math" pitchFamily="18" charset="0"/>
                <a:ea typeface="Cambria Math" pitchFamily="18" charset="0"/>
              </a:rPr>
              <a:t>корисну  модель -186</a:t>
            </a:r>
          </a:p>
        </p:txBody>
      </p:sp>
      <p:sp>
        <p:nvSpPr>
          <p:cNvPr id="32" name="Oval 31"/>
          <p:cNvSpPr>
            <a:spLocks noChangeArrowheads="1"/>
          </p:cNvSpPr>
          <p:nvPr/>
        </p:nvSpPr>
        <p:spPr bwMode="gray">
          <a:xfrm>
            <a:off x="3851920" y="4509120"/>
            <a:ext cx="228600" cy="228600"/>
          </a:xfrm>
          <a:prstGeom prst="ellipse">
            <a:avLst/>
          </a:prstGeom>
          <a:solidFill>
            <a:srgbClr val="FFFF00"/>
          </a:soli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3" name="AutoShape 32"/>
          <p:cNvSpPr>
            <a:spLocks noChangeArrowheads="1"/>
          </p:cNvSpPr>
          <p:nvPr/>
        </p:nvSpPr>
        <p:spPr bwMode="gray">
          <a:xfrm>
            <a:off x="3851920" y="5229200"/>
            <a:ext cx="4680520" cy="648072"/>
          </a:xfrm>
          <a:prstGeom prst="roundRect">
            <a:avLst>
              <a:gd name="adj" fmla="val 50000"/>
            </a:avLst>
          </a:prstGeom>
          <a:ln w="19050"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3995936" y="5229200"/>
            <a:ext cx="468052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uk-UA" b="1" i="1" dirty="0">
                <a:solidFill>
                  <a:srgbClr val="FFFF00"/>
                </a:solidFill>
                <a:latin typeface="Cambria Math" pitchFamily="18" charset="0"/>
                <a:ea typeface="Cambria Math" pitchFamily="18" charset="0"/>
              </a:rPr>
              <a:t>Керівник студентського наукового гуртка «Теплові насоси та теплогенератори»</a:t>
            </a:r>
          </a:p>
        </p:txBody>
      </p:sp>
      <p:sp>
        <p:nvSpPr>
          <p:cNvPr id="35" name="Oval 34"/>
          <p:cNvSpPr>
            <a:spLocks noChangeArrowheads="1"/>
          </p:cNvSpPr>
          <p:nvPr/>
        </p:nvSpPr>
        <p:spPr bwMode="gray">
          <a:xfrm>
            <a:off x="3851920" y="5445224"/>
            <a:ext cx="228600" cy="228600"/>
          </a:xfrm>
          <a:prstGeom prst="ellipse">
            <a:avLst/>
          </a:prstGeom>
          <a:solidFill>
            <a:srgbClr val="FFFF00"/>
          </a:soli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pic>
        <p:nvPicPr>
          <p:cNvPr id="7170" name="Picture 2" descr="http://www.tsatu.edu.ua/ettp/wp-content/uploads/sites/25/struchaev-1-e1568888848675.jpg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 l="5465" r="4356"/>
          <a:stretch>
            <a:fillRect/>
          </a:stretch>
        </p:blipFill>
        <p:spPr bwMode="auto">
          <a:xfrm>
            <a:off x="485800" y="806785"/>
            <a:ext cx="2376264" cy="27707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1">
                <a:lumMod val="8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9" name="AutoShape 24"/>
          <p:cNvSpPr>
            <a:spLocks noChangeArrowheads="1"/>
          </p:cNvSpPr>
          <p:nvPr/>
        </p:nvSpPr>
        <p:spPr bwMode="gray">
          <a:xfrm>
            <a:off x="3851920" y="2276872"/>
            <a:ext cx="4680520" cy="864096"/>
          </a:xfrm>
          <a:prstGeom prst="roundRect">
            <a:avLst>
              <a:gd name="adj" fmla="val 50000"/>
            </a:avLst>
          </a:prstGeom>
          <a:ln w="19050"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0" name="Oval 27"/>
          <p:cNvSpPr>
            <a:spLocks noChangeArrowheads="1"/>
          </p:cNvSpPr>
          <p:nvPr/>
        </p:nvSpPr>
        <p:spPr bwMode="gray">
          <a:xfrm>
            <a:off x="3851920" y="2564904"/>
            <a:ext cx="228600" cy="228600"/>
          </a:xfrm>
          <a:prstGeom prst="ellipse">
            <a:avLst/>
          </a:prstGeom>
          <a:solidFill>
            <a:srgbClr val="FFFF00"/>
          </a:soli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6" name="Rectangle 23"/>
          <p:cNvSpPr>
            <a:spLocks noChangeArrowheads="1"/>
          </p:cNvSpPr>
          <p:nvPr/>
        </p:nvSpPr>
        <p:spPr bwMode="auto">
          <a:xfrm>
            <a:off x="3995936" y="2204864"/>
            <a:ext cx="453650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uk-UA" b="1" i="1" dirty="0">
                <a:solidFill>
                  <a:srgbClr val="FFFF00"/>
                </a:solidFill>
                <a:latin typeface="Cambria Math" pitchFamily="18" charset="0"/>
                <a:ea typeface="Cambria Math" pitchFamily="18" charset="0"/>
              </a:rPr>
              <a:t>Почесний професор Таврійського державного агротехнологічного університету імені Дмитра Моторного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DE81455-A969-4E4F-9EC5-051C6DFE38A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7704" y="2708920"/>
            <a:ext cx="4223665" cy="1512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71572540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utoShape 24"/>
          <p:cNvSpPr>
            <a:spLocks noChangeArrowheads="1"/>
          </p:cNvSpPr>
          <p:nvPr/>
        </p:nvSpPr>
        <p:spPr bwMode="gray">
          <a:xfrm>
            <a:off x="3851920" y="2708920"/>
            <a:ext cx="4680520" cy="936104"/>
          </a:xfrm>
          <a:prstGeom prst="roundRect">
            <a:avLst>
              <a:gd name="adj" fmla="val 50000"/>
            </a:avLst>
          </a:prstGeom>
          <a:ln w="19050">
            <a:solidFill>
              <a:schemeClr val="accent1"/>
            </a:solidFill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789040"/>
            <a:ext cx="2880320" cy="2376264"/>
          </a:xfrm>
        </p:spPr>
        <p:txBody>
          <a:bodyPr>
            <a:normAutofit/>
          </a:bodyPr>
          <a:lstStyle/>
          <a:p>
            <a:r>
              <a:rPr lang="ru-RU" sz="3600" b="1" i="1" dirty="0">
                <a:solidFill>
                  <a:schemeClr val="accent1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МОВЧАН СЕРГІЙ</a:t>
            </a:r>
            <a:br>
              <a:rPr lang="ru-RU" sz="3600" b="1" i="1" dirty="0">
                <a:solidFill>
                  <a:schemeClr val="accent1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</a:br>
            <a:r>
              <a:rPr lang="ru-RU" sz="3600" b="1" i="1" dirty="0">
                <a:solidFill>
                  <a:schemeClr val="accent1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ІВАНОВИЧ</a:t>
            </a:r>
            <a:endParaRPr lang="ru-RU" b="1" i="1" dirty="0">
              <a:solidFill>
                <a:schemeClr val="accent1">
                  <a:lumMod val="75000"/>
                </a:schemeClr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21" name="AutoShape 20"/>
          <p:cNvSpPr>
            <a:spLocks noChangeArrowheads="1"/>
          </p:cNvSpPr>
          <p:nvPr/>
        </p:nvSpPr>
        <p:spPr bwMode="gray">
          <a:xfrm>
            <a:off x="3851920" y="692696"/>
            <a:ext cx="4608512" cy="792088"/>
          </a:xfrm>
          <a:prstGeom prst="roundRect">
            <a:avLst>
              <a:gd name="adj" fmla="val 50000"/>
            </a:avLst>
          </a:prstGeom>
          <a:ln w="12700">
            <a:solidFill>
              <a:schemeClr val="accent1"/>
            </a:solidFill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3851920" y="692697"/>
            <a:ext cx="453650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 lvl="0" algn="ctr">
              <a:buClr>
                <a:srgbClr val="002060"/>
              </a:buClr>
            </a:pPr>
            <a:r>
              <a:rPr lang="uk-UA" sz="1700" b="1" i="1" dirty="0">
                <a:solidFill>
                  <a:srgbClr val="FFFF00"/>
                </a:solidFill>
                <a:latin typeface="Cambria Math" pitchFamily="18" charset="0"/>
                <a:ea typeface="Cambria Math" pitchFamily="18" charset="0"/>
              </a:rPr>
              <a:t>    Ка</a:t>
            </a:r>
            <a:r>
              <a:rPr lang="uk-UA" b="1" i="1" dirty="0">
                <a:solidFill>
                  <a:srgbClr val="FFFF00"/>
                </a:solidFill>
                <a:latin typeface="Cambria Math" pitchFamily="18" charset="0"/>
                <a:ea typeface="Cambria Math" pitchFamily="18" charset="0"/>
              </a:rPr>
              <a:t>ндидат технічних наук,  доцент кафедри </a:t>
            </a:r>
            <a:r>
              <a:rPr lang="uk-UA" b="1" i="1" dirty="0" err="1">
                <a:solidFill>
                  <a:srgbClr val="FFFF00"/>
                </a:solidFill>
                <a:latin typeface="Cambria Math" pitchFamily="18" charset="0"/>
                <a:ea typeface="Cambria Math" pitchFamily="18" charset="0"/>
              </a:rPr>
              <a:t>“Сільськогосподарські</a:t>
            </a:r>
            <a:r>
              <a:rPr lang="uk-UA" b="1" i="1" dirty="0">
                <a:solidFill>
                  <a:srgbClr val="FFFF00"/>
                </a:solidFill>
                <a:latin typeface="Cambria Math" pitchFamily="18" charset="0"/>
                <a:ea typeface="Cambria Math" pitchFamily="18" charset="0"/>
              </a:rPr>
              <a:t>  </a:t>
            </a:r>
            <a:r>
              <a:rPr lang="uk-UA" b="1" i="1" dirty="0" err="1">
                <a:solidFill>
                  <a:srgbClr val="FFFF00"/>
                </a:solidFill>
                <a:latin typeface="Cambria Math" pitchFamily="18" charset="0"/>
                <a:ea typeface="Cambria Math" pitchFamily="18" charset="0"/>
              </a:rPr>
              <a:t>машини”</a:t>
            </a:r>
            <a:endParaRPr lang="uk-UA" i="1" dirty="0">
              <a:solidFill>
                <a:srgbClr val="FFFF0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23" name="AutoShape 22"/>
          <p:cNvSpPr>
            <a:spLocks noChangeArrowheads="1"/>
          </p:cNvSpPr>
          <p:nvPr/>
        </p:nvSpPr>
        <p:spPr bwMode="gray">
          <a:xfrm>
            <a:off x="3851920" y="1772816"/>
            <a:ext cx="4680520" cy="648072"/>
          </a:xfrm>
          <a:prstGeom prst="roundRect">
            <a:avLst>
              <a:gd name="adj" fmla="val 50000"/>
            </a:avLst>
          </a:prstGeom>
          <a:ln w="19050">
            <a:solidFill>
              <a:schemeClr val="accent1"/>
            </a:solidFill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4139952" y="1772816"/>
            <a:ext cx="446449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ctr">
              <a:buClr>
                <a:srgbClr val="002060"/>
              </a:buClr>
            </a:pPr>
            <a:r>
              <a:rPr lang="uk-UA" b="1" i="1" dirty="0">
                <a:solidFill>
                  <a:srgbClr val="FFFF00"/>
                </a:solidFill>
                <a:latin typeface="Cambria Math" pitchFamily="18" charset="0"/>
                <a:ea typeface="Cambria Math" pitchFamily="18" charset="0"/>
              </a:rPr>
              <a:t>Випускник МІМСГ  1986  року.                     Працює  в університеті  з 1988 року</a:t>
            </a:r>
          </a:p>
        </p:txBody>
      </p:sp>
      <p:sp>
        <p:nvSpPr>
          <p:cNvPr id="25" name="AutoShape 24"/>
          <p:cNvSpPr>
            <a:spLocks noChangeArrowheads="1"/>
          </p:cNvSpPr>
          <p:nvPr/>
        </p:nvSpPr>
        <p:spPr bwMode="gray">
          <a:xfrm>
            <a:off x="3851920" y="4005064"/>
            <a:ext cx="4680520" cy="1224136"/>
          </a:xfrm>
          <a:prstGeom prst="roundRect">
            <a:avLst>
              <a:gd name="adj" fmla="val 50000"/>
            </a:avLst>
          </a:prstGeom>
          <a:ln w="19050">
            <a:solidFill>
              <a:schemeClr val="accent1"/>
            </a:solidFill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uk-UA" b="1" i="1" dirty="0">
                <a:solidFill>
                  <a:srgbClr val="FFFF00"/>
                </a:solidFill>
                <a:latin typeface="Cambria Math" pitchFamily="18" charset="0"/>
                <a:ea typeface="Cambria Math" pitchFamily="18" charset="0"/>
              </a:rPr>
              <a:t>Отримано 100 охоронних документів: </a:t>
            </a:r>
          </a:p>
          <a:p>
            <a:r>
              <a:rPr lang="uk-UA" b="1" i="1" dirty="0">
                <a:solidFill>
                  <a:srgbClr val="FFFF00"/>
                </a:solidFill>
                <a:latin typeface="Cambria Math" pitchFamily="18" charset="0"/>
                <a:ea typeface="Cambria Math" pitchFamily="18" charset="0"/>
              </a:rPr>
              <a:t>3 авторських свідоцтв СРСР,  патент </a:t>
            </a:r>
          </a:p>
          <a:p>
            <a:r>
              <a:rPr lang="uk-UA" b="1" i="1" dirty="0">
                <a:solidFill>
                  <a:srgbClr val="FFFF00"/>
                </a:solidFill>
                <a:latin typeface="Cambria Math" pitchFamily="18" charset="0"/>
                <a:ea typeface="Cambria Math" pitchFamily="18" charset="0"/>
              </a:rPr>
              <a:t>України на винахід, 71 патент України на </a:t>
            </a:r>
          </a:p>
          <a:p>
            <a:r>
              <a:rPr lang="uk-UA" b="1" i="1" dirty="0">
                <a:solidFill>
                  <a:srgbClr val="FFFF00"/>
                </a:solidFill>
                <a:latin typeface="Cambria Math" pitchFamily="18" charset="0"/>
                <a:ea typeface="Cambria Math" pitchFamily="18" charset="0"/>
              </a:rPr>
              <a:t>корисну модель, 5  авторських свідоцтв .</a:t>
            </a: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3923928" y="2708920"/>
            <a:ext cx="468052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uk-UA" b="1" i="1" dirty="0">
                <a:solidFill>
                  <a:srgbClr val="FFFF00"/>
                </a:solidFill>
                <a:latin typeface="Cambria Math" pitchFamily="18" charset="0"/>
                <a:ea typeface="Cambria Math" pitchFamily="18" charset="0"/>
              </a:rPr>
              <a:t>Автор 159  публікацій  у  наукових </a:t>
            </a:r>
          </a:p>
          <a:p>
            <a:pPr algn="ctr" eaLnBrk="0" hangingPunct="0"/>
            <a:r>
              <a:rPr lang="uk-UA" b="1" i="1" dirty="0">
                <a:solidFill>
                  <a:srgbClr val="FFFF00"/>
                </a:solidFill>
                <a:latin typeface="Cambria Math" pitchFamily="18" charset="0"/>
                <a:ea typeface="Cambria Math" pitchFamily="18" charset="0"/>
              </a:rPr>
              <a:t>фахових   та науково-практичних виданнях,  співавтор п’яти  навчальних посібників</a:t>
            </a:r>
          </a:p>
        </p:txBody>
      </p:sp>
      <p:sp>
        <p:nvSpPr>
          <p:cNvPr id="27" name="Oval 26"/>
          <p:cNvSpPr>
            <a:spLocks noChangeArrowheads="1"/>
          </p:cNvSpPr>
          <p:nvPr/>
        </p:nvSpPr>
        <p:spPr bwMode="gray">
          <a:xfrm>
            <a:off x="3851920" y="1988840"/>
            <a:ext cx="228600" cy="228600"/>
          </a:xfrm>
          <a:prstGeom prst="ellipse">
            <a:avLst/>
          </a:prstGeom>
          <a:solidFill>
            <a:srgbClr val="FFFF00"/>
          </a:soli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8" name="Oval 27"/>
          <p:cNvSpPr>
            <a:spLocks noChangeArrowheads="1"/>
          </p:cNvSpPr>
          <p:nvPr/>
        </p:nvSpPr>
        <p:spPr bwMode="gray">
          <a:xfrm>
            <a:off x="3851920" y="3068960"/>
            <a:ext cx="228600" cy="228600"/>
          </a:xfrm>
          <a:prstGeom prst="ellipse">
            <a:avLst/>
          </a:prstGeom>
          <a:solidFill>
            <a:srgbClr val="FFFF00"/>
          </a:soli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9" name="Oval 28"/>
          <p:cNvSpPr>
            <a:spLocks noChangeArrowheads="1"/>
          </p:cNvSpPr>
          <p:nvPr/>
        </p:nvSpPr>
        <p:spPr bwMode="gray">
          <a:xfrm>
            <a:off x="3851920" y="4509120"/>
            <a:ext cx="228600" cy="228600"/>
          </a:xfrm>
          <a:prstGeom prst="ellipse">
            <a:avLst/>
          </a:prstGeom>
          <a:solidFill>
            <a:srgbClr val="FFFF00"/>
          </a:soli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0" name="AutoShape 29"/>
          <p:cNvSpPr>
            <a:spLocks noChangeArrowheads="1"/>
          </p:cNvSpPr>
          <p:nvPr/>
        </p:nvSpPr>
        <p:spPr bwMode="gray">
          <a:xfrm>
            <a:off x="3897036" y="5519979"/>
            <a:ext cx="4635404" cy="576064"/>
          </a:xfrm>
          <a:prstGeom prst="roundRect">
            <a:avLst>
              <a:gd name="adj" fmla="val 50000"/>
            </a:avLst>
          </a:prstGeom>
          <a:ln w="19050"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3923928" y="5589239"/>
            <a:ext cx="44644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Clr>
                <a:srgbClr val="002060"/>
              </a:buClr>
            </a:pPr>
            <a:r>
              <a:rPr lang="uk-UA" b="1" i="1" dirty="0">
                <a:solidFill>
                  <a:srgbClr val="FFFF00"/>
                </a:solidFill>
                <a:latin typeface="Cambria Math" pitchFamily="18" charset="0"/>
                <a:ea typeface="Cambria Math" pitchFamily="18" charset="0"/>
              </a:rPr>
              <a:t>   Голова басейнової ради річок  Приазов’я </a:t>
            </a:r>
          </a:p>
        </p:txBody>
      </p:sp>
      <p:sp>
        <p:nvSpPr>
          <p:cNvPr id="32" name="Oval 31"/>
          <p:cNvSpPr>
            <a:spLocks noChangeArrowheads="1"/>
          </p:cNvSpPr>
          <p:nvPr/>
        </p:nvSpPr>
        <p:spPr bwMode="gray">
          <a:xfrm>
            <a:off x="3911352" y="5693711"/>
            <a:ext cx="228600" cy="228600"/>
          </a:xfrm>
          <a:prstGeom prst="ellipse">
            <a:avLst/>
          </a:prstGeom>
          <a:solidFill>
            <a:srgbClr val="FFFF00"/>
          </a:soli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pic>
        <p:nvPicPr>
          <p:cNvPr id="3074" name="Picture 2" descr="http://www.tsatu.edu.ua/sgm/wp-content/uploads/sites/10/movchan-3-e1523871958632.jpg"/>
          <p:cNvPicPr>
            <a:picLocks noChangeAspect="1" noChangeArrowheads="1"/>
          </p:cNvPicPr>
          <p:nvPr/>
        </p:nvPicPr>
        <p:blipFill>
          <a:blip r:embed="rId2" cstate="print"/>
          <a:srcRect b="13046"/>
          <a:stretch>
            <a:fillRect/>
          </a:stretch>
        </p:blipFill>
        <p:spPr bwMode="auto">
          <a:xfrm>
            <a:off x="683568" y="692696"/>
            <a:ext cx="2097903" cy="2736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175">
            <a:solidFill>
              <a:schemeClr val="bg1">
                <a:lumMod val="8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" name="Oval 28"/>
          <p:cNvSpPr>
            <a:spLocks noChangeArrowheads="1"/>
          </p:cNvSpPr>
          <p:nvPr/>
        </p:nvSpPr>
        <p:spPr bwMode="gray">
          <a:xfrm>
            <a:off x="3851920" y="980728"/>
            <a:ext cx="216024" cy="216024"/>
          </a:xfrm>
          <a:prstGeom prst="ellipse">
            <a:avLst/>
          </a:prstGeom>
          <a:solidFill>
            <a:srgbClr val="FFFF00"/>
          </a:soli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22F2E62-B041-476F-AEF3-6B8A2A69495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2060848"/>
            <a:ext cx="3932348" cy="2229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71572540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3501008"/>
            <a:ext cx="3456384" cy="2808312"/>
          </a:xfrm>
        </p:spPr>
        <p:txBody>
          <a:bodyPr>
            <a:normAutofit/>
          </a:bodyPr>
          <a:lstStyle/>
          <a:p>
            <a:r>
              <a:rPr lang="ru-RU" sz="3600" b="1" i="1" dirty="0">
                <a:solidFill>
                  <a:schemeClr val="accent1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ЩЕРБИНА ВІКТОР МИХАЙЛОВИЧ</a:t>
            </a:r>
          </a:p>
        </p:txBody>
      </p:sp>
      <p:sp>
        <p:nvSpPr>
          <p:cNvPr id="21" name="AutoShape 20"/>
          <p:cNvSpPr>
            <a:spLocks noChangeArrowheads="1"/>
          </p:cNvSpPr>
          <p:nvPr/>
        </p:nvSpPr>
        <p:spPr bwMode="gray">
          <a:xfrm>
            <a:off x="3851920" y="692696"/>
            <a:ext cx="4896544" cy="864096"/>
          </a:xfrm>
          <a:prstGeom prst="roundRect">
            <a:avLst>
              <a:gd name="adj" fmla="val 50000"/>
            </a:avLst>
          </a:prstGeom>
          <a:ln w="19050"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 dirty="0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3923928" y="620688"/>
            <a:ext cx="489654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uk-UA" b="1" i="1" dirty="0">
                <a:solidFill>
                  <a:srgbClr val="FFFF00"/>
                </a:solidFill>
                <a:latin typeface="Cambria Math" pitchFamily="18" charset="0"/>
                <a:ea typeface="Cambria Math" pitchFamily="18" charset="0"/>
              </a:rPr>
              <a:t>Кандидат технічних наук, доцент кафедри "Технічна механіка та комп'ютерне проектування ім. професора В. М. </a:t>
            </a:r>
            <a:r>
              <a:rPr lang="uk-UA" b="1" i="1" dirty="0" err="1">
                <a:solidFill>
                  <a:srgbClr val="FFFF00"/>
                </a:solidFill>
                <a:latin typeface="Cambria Math" pitchFamily="18" charset="0"/>
                <a:ea typeface="Cambria Math" pitchFamily="18" charset="0"/>
              </a:rPr>
              <a:t>Найдиша</a:t>
            </a:r>
            <a:r>
              <a:rPr lang="uk-UA" b="1" i="1" dirty="0">
                <a:solidFill>
                  <a:srgbClr val="FFFF00"/>
                </a:solidFill>
                <a:latin typeface="Cambria Math" pitchFamily="18" charset="0"/>
                <a:ea typeface="Cambria Math" pitchFamily="18" charset="0"/>
              </a:rPr>
              <a:t>"   </a:t>
            </a:r>
          </a:p>
        </p:txBody>
      </p:sp>
      <p:sp>
        <p:nvSpPr>
          <p:cNvPr id="23" name="AutoShape 22"/>
          <p:cNvSpPr>
            <a:spLocks noChangeArrowheads="1"/>
          </p:cNvSpPr>
          <p:nvPr/>
        </p:nvSpPr>
        <p:spPr bwMode="gray">
          <a:xfrm>
            <a:off x="3851920" y="1988840"/>
            <a:ext cx="4896544" cy="576064"/>
          </a:xfrm>
          <a:prstGeom prst="roundRect">
            <a:avLst>
              <a:gd name="adj" fmla="val 50000"/>
            </a:avLst>
          </a:prstGeom>
          <a:ln w="19050"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3923928" y="1916832"/>
            <a:ext cx="489654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uk-UA" b="1" i="1" dirty="0">
                <a:solidFill>
                  <a:srgbClr val="FFFF00"/>
                </a:solidFill>
                <a:latin typeface="Cambria Math" pitchFamily="18" charset="0"/>
                <a:ea typeface="Cambria Math" pitchFamily="18" charset="0"/>
              </a:rPr>
              <a:t>Стаж науково-педагогічної роботи </a:t>
            </a:r>
          </a:p>
          <a:p>
            <a:pPr algn="ctr" eaLnBrk="0" hangingPunct="0"/>
            <a:r>
              <a:rPr lang="uk-UA" b="1" i="1" dirty="0">
                <a:solidFill>
                  <a:srgbClr val="FFFF00"/>
                </a:solidFill>
                <a:latin typeface="Cambria Math" pitchFamily="18" charset="0"/>
                <a:ea typeface="Cambria Math" pitchFamily="18" charset="0"/>
              </a:rPr>
              <a:t>складає  32 роки </a:t>
            </a:r>
          </a:p>
        </p:txBody>
      </p:sp>
      <p:sp>
        <p:nvSpPr>
          <p:cNvPr id="25" name="AutoShape 24"/>
          <p:cNvSpPr>
            <a:spLocks noChangeArrowheads="1"/>
          </p:cNvSpPr>
          <p:nvPr/>
        </p:nvSpPr>
        <p:spPr bwMode="gray">
          <a:xfrm>
            <a:off x="3851920" y="3007894"/>
            <a:ext cx="4870975" cy="984396"/>
          </a:xfrm>
          <a:prstGeom prst="roundRect">
            <a:avLst>
              <a:gd name="adj" fmla="val 50000"/>
            </a:avLst>
          </a:prstGeom>
          <a:ln w="19050"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3995936" y="3068960"/>
            <a:ext cx="475252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uk-UA" b="1" i="1" dirty="0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Автор  </a:t>
            </a:r>
            <a:r>
              <a:rPr lang="uk-UA" b="1" i="1" dirty="0" smtClean="0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7</a:t>
            </a:r>
            <a:r>
              <a:rPr lang="uk-UA" b="1" i="1" dirty="0" smtClean="0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0 </a:t>
            </a:r>
            <a:r>
              <a:rPr lang="uk-UA" b="1" i="1" dirty="0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публікацій у  наукових фахових журналах та доповідей на конференціях різних рівнів</a:t>
            </a:r>
          </a:p>
        </p:txBody>
      </p:sp>
      <p:sp>
        <p:nvSpPr>
          <p:cNvPr id="27" name="Oval 26"/>
          <p:cNvSpPr>
            <a:spLocks noChangeArrowheads="1"/>
          </p:cNvSpPr>
          <p:nvPr/>
        </p:nvSpPr>
        <p:spPr bwMode="gray">
          <a:xfrm>
            <a:off x="3851920" y="980728"/>
            <a:ext cx="228600" cy="228600"/>
          </a:xfrm>
          <a:prstGeom prst="ellipse">
            <a:avLst/>
          </a:prstGeom>
          <a:solidFill>
            <a:srgbClr val="FFFF00"/>
          </a:soli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8" name="Oval 27"/>
          <p:cNvSpPr>
            <a:spLocks noChangeArrowheads="1"/>
          </p:cNvSpPr>
          <p:nvPr/>
        </p:nvSpPr>
        <p:spPr bwMode="gray">
          <a:xfrm>
            <a:off x="3851920" y="2132856"/>
            <a:ext cx="228600" cy="228600"/>
          </a:xfrm>
          <a:prstGeom prst="ellipse">
            <a:avLst/>
          </a:prstGeom>
          <a:solidFill>
            <a:srgbClr val="FFFF00"/>
          </a:soli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9" name="Oval 28"/>
          <p:cNvSpPr>
            <a:spLocks noChangeArrowheads="1"/>
          </p:cNvSpPr>
          <p:nvPr/>
        </p:nvSpPr>
        <p:spPr bwMode="gray">
          <a:xfrm>
            <a:off x="3851920" y="3385792"/>
            <a:ext cx="228600" cy="228600"/>
          </a:xfrm>
          <a:prstGeom prst="ellipse">
            <a:avLst/>
          </a:prstGeom>
          <a:solidFill>
            <a:srgbClr val="FFFF00"/>
          </a:soli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3" name="AutoShape 32"/>
          <p:cNvSpPr>
            <a:spLocks noChangeArrowheads="1"/>
          </p:cNvSpPr>
          <p:nvPr/>
        </p:nvSpPr>
        <p:spPr bwMode="gray">
          <a:xfrm>
            <a:off x="3851920" y="4437112"/>
            <a:ext cx="4896544" cy="1368152"/>
          </a:xfrm>
          <a:prstGeom prst="roundRect">
            <a:avLst>
              <a:gd name="adj" fmla="val 50000"/>
            </a:avLst>
          </a:prstGeom>
          <a:ln w="19050"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3995936" y="4365104"/>
            <a:ext cx="475252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uk-UA" b="1" i="1" dirty="0">
                <a:solidFill>
                  <a:srgbClr val="FFFF00"/>
                </a:solidFill>
                <a:latin typeface="Cambria Math" pitchFamily="18" charset="0"/>
                <a:ea typeface="Cambria Math" pitchFamily="18" charset="0"/>
              </a:rPr>
              <a:t>Керівник  студентського наукового </a:t>
            </a:r>
          </a:p>
          <a:p>
            <a:pPr algn="ctr" eaLnBrk="0" hangingPunct="0"/>
            <a:r>
              <a:rPr lang="uk-UA" b="1" i="1" dirty="0">
                <a:solidFill>
                  <a:srgbClr val="FFFF00"/>
                </a:solidFill>
                <a:latin typeface="Cambria Math" pitchFamily="18" charset="0"/>
                <a:ea typeface="Cambria Math" pitchFamily="18" charset="0"/>
              </a:rPr>
              <a:t>гуртка «Обробка зображень та сигналів </a:t>
            </a:r>
          </a:p>
          <a:p>
            <a:pPr algn="ctr" eaLnBrk="0" hangingPunct="0"/>
            <a:r>
              <a:rPr lang="uk-UA" b="1" i="1" dirty="0">
                <a:solidFill>
                  <a:srgbClr val="FFFF00"/>
                </a:solidFill>
                <a:latin typeface="Cambria Math" pitchFamily="18" charset="0"/>
                <a:ea typeface="Cambria Math" pitchFamily="18" charset="0"/>
              </a:rPr>
              <a:t>в системі </a:t>
            </a:r>
            <a:r>
              <a:rPr lang="uk-UA" b="1" i="1" dirty="0" err="1">
                <a:solidFill>
                  <a:srgbClr val="FFFF00"/>
                </a:solidFill>
                <a:latin typeface="Cambria Math" pitchFamily="18" charset="0"/>
                <a:ea typeface="Cambria Math" pitchFamily="18" charset="0"/>
              </a:rPr>
              <a:t>ArtCAM</a:t>
            </a:r>
            <a:r>
              <a:rPr lang="uk-UA" b="1" i="1" dirty="0">
                <a:solidFill>
                  <a:srgbClr val="FFFF00"/>
                </a:solidFill>
                <a:latin typeface="Cambria Math" pitchFamily="18" charset="0"/>
                <a:ea typeface="Cambria Math" pitchFamily="18" charset="0"/>
              </a:rPr>
              <a:t>», готує студентів для участі у Всеукраїнських студентських олімпіадах</a:t>
            </a:r>
          </a:p>
        </p:txBody>
      </p:sp>
      <p:sp>
        <p:nvSpPr>
          <p:cNvPr id="35" name="Oval 34"/>
          <p:cNvSpPr>
            <a:spLocks noChangeArrowheads="1"/>
          </p:cNvSpPr>
          <p:nvPr/>
        </p:nvSpPr>
        <p:spPr bwMode="gray">
          <a:xfrm>
            <a:off x="3851920" y="4941168"/>
            <a:ext cx="228600" cy="228600"/>
          </a:xfrm>
          <a:prstGeom prst="ellipse">
            <a:avLst/>
          </a:prstGeom>
          <a:solidFill>
            <a:srgbClr val="FFFF00"/>
          </a:soli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pic>
        <p:nvPicPr>
          <p:cNvPr id="5122" name="Picture 2" descr="http://www.tsatu.edu.ua/tm/wp-content/uploads/sites/14/scherbina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 l="7560" r="9281" b="1721"/>
          <a:stretch>
            <a:fillRect/>
          </a:stretch>
        </p:blipFill>
        <p:spPr bwMode="auto">
          <a:xfrm>
            <a:off x="683568" y="620688"/>
            <a:ext cx="2376264" cy="2808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FBFA250-72C4-4C09-A78F-91CA1B49D3B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25111" y="2135400"/>
            <a:ext cx="3869442" cy="219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71572540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AutoShape 29"/>
          <p:cNvSpPr>
            <a:spLocks noChangeArrowheads="1"/>
          </p:cNvSpPr>
          <p:nvPr/>
        </p:nvSpPr>
        <p:spPr bwMode="gray">
          <a:xfrm>
            <a:off x="3830182" y="4443424"/>
            <a:ext cx="4680520" cy="936104"/>
          </a:xfrm>
          <a:prstGeom prst="roundRect">
            <a:avLst>
              <a:gd name="adj" fmla="val 50000"/>
            </a:avLst>
          </a:prstGeom>
          <a:ln w="19050"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3356992"/>
            <a:ext cx="2880320" cy="2520280"/>
          </a:xfrm>
        </p:spPr>
        <p:txBody>
          <a:bodyPr>
            <a:normAutofit/>
          </a:bodyPr>
          <a:lstStyle/>
          <a:p>
            <a:r>
              <a:rPr lang="ru-RU" sz="3600" b="1" i="1" dirty="0">
                <a:solidFill>
                  <a:schemeClr val="accent1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МОВЧАН ВІТАЛІЙ ФЕД</a:t>
            </a:r>
            <a:r>
              <a:rPr lang="uk-UA" sz="3600" b="1" i="1" dirty="0">
                <a:solidFill>
                  <a:schemeClr val="accent1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О</a:t>
            </a:r>
            <a:r>
              <a:rPr lang="ru-RU" sz="3600" b="1" i="1" dirty="0">
                <a:solidFill>
                  <a:schemeClr val="accent1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РОВИЧ</a:t>
            </a:r>
          </a:p>
        </p:txBody>
      </p:sp>
      <p:sp>
        <p:nvSpPr>
          <p:cNvPr id="21" name="AutoShape 20"/>
          <p:cNvSpPr>
            <a:spLocks noChangeArrowheads="1"/>
          </p:cNvSpPr>
          <p:nvPr/>
        </p:nvSpPr>
        <p:spPr bwMode="gray">
          <a:xfrm>
            <a:off x="3866095" y="692696"/>
            <a:ext cx="4640231" cy="682608"/>
          </a:xfrm>
          <a:prstGeom prst="roundRect">
            <a:avLst>
              <a:gd name="adj" fmla="val 50000"/>
            </a:avLst>
          </a:prstGeom>
          <a:ln w="19050"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3959932" y="692696"/>
            <a:ext cx="464451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uk-UA" b="1" i="1" dirty="0">
                <a:solidFill>
                  <a:srgbClr val="FFFF00"/>
                </a:solidFill>
                <a:latin typeface="Cambria Math" pitchFamily="18" charset="0"/>
                <a:ea typeface="Cambria Math" pitchFamily="18" charset="0"/>
              </a:rPr>
              <a:t>Кандидат технічних наук, доцент кафедри «</a:t>
            </a:r>
            <a:r>
              <a:rPr lang="uk-UA" b="1" i="1" dirty="0" err="1">
                <a:solidFill>
                  <a:srgbClr val="FFFF00"/>
                </a:solidFill>
                <a:latin typeface="Cambria Math" pitchFamily="18" charset="0"/>
                <a:ea typeface="Cambria Math" pitchFamily="18" charset="0"/>
              </a:rPr>
              <a:t>Машиновикористання</a:t>
            </a:r>
            <a:r>
              <a:rPr lang="uk-UA" b="1" i="1" dirty="0">
                <a:solidFill>
                  <a:srgbClr val="FFFF00"/>
                </a:solidFill>
                <a:latin typeface="Cambria Math" pitchFamily="18" charset="0"/>
                <a:ea typeface="Cambria Math" pitchFamily="18" charset="0"/>
              </a:rPr>
              <a:t> в землеробстві» </a:t>
            </a:r>
          </a:p>
        </p:txBody>
      </p:sp>
      <p:sp>
        <p:nvSpPr>
          <p:cNvPr id="23" name="AutoShape 22"/>
          <p:cNvSpPr>
            <a:spLocks noChangeArrowheads="1"/>
          </p:cNvSpPr>
          <p:nvPr/>
        </p:nvSpPr>
        <p:spPr bwMode="gray">
          <a:xfrm>
            <a:off x="3887924" y="1798425"/>
            <a:ext cx="4644516" cy="919748"/>
          </a:xfrm>
          <a:prstGeom prst="roundRect">
            <a:avLst>
              <a:gd name="adj" fmla="val 50000"/>
            </a:avLst>
          </a:prstGeom>
          <a:ln w="19050">
            <a:solidFill>
              <a:schemeClr val="accent1"/>
            </a:solidFill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3830182" y="1798425"/>
            <a:ext cx="470225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uk-UA" b="1" i="1" dirty="0">
                <a:solidFill>
                  <a:srgbClr val="FFFF00"/>
                </a:solidFill>
                <a:latin typeface="Cambria Math" pitchFamily="18" charset="0"/>
                <a:ea typeface="Cambria Math" pitchFamily="18" charset="0"/>
              </a:rPr>
              <a:t>В  університеті працює з 1989 року, нині заступник декана механіко-технологічного факультету ТДАТУ</a:t>
            </a:r>
          </a:p>
        </p:txBody>
      </p:sp>
      <p:sp>
        <p:nvSpPr>
          <p:cNvPr id="25" name="AutoShape 24"/>
          <p:cNvSpPr>
            <a:spLocks noChangeArrowheads="1"/>
          </p:cNvSpPr>
          <p:nvPr/>
        </p:nvSpPr>
        <p:spPr bwMode="gray">
          <a:xfrm>
            <a:off x="3815918" y="3257633"/>
            <a:ext cx="4680520" cy="646331"/>
          </a:xfrm>
          <a:prstGeom prst="roundRect">
            <a:avLst>
              <a:gd name="adj" fmla="val 50000"/>
            </a:avLst>
          </a:prstGeom>
          <a:ln w="19050">
            <a:solidFill>
              <a:schemeClr val="accent1"/>
            </a:solidFill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3923928" y="4435370"/>
            <a:ext cx="460851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uk-UA" b="1" i="1" dirty="0">
                <a:solidFill>
                  <a:srgbClr val="FFFF00"/>
                </a:solidFill>
                <a:latin typeface="Cambria Math" pitchFamily="18" charset="0"/>
                <a:ea typeface="Cambria Math" pitchFamily="18" charset="0"/>
              </a:rPr>
              <a:t>Керує студентським науковим гуртком, готує студентів для участі у </a:t>
            </a:r>
          </a:p>
          <a:p>
            <a:pPr algn="ctr" eaLnBrk="0" hangingPunct="0"/>
            <a:r>
              <a:rPr lang="uk-UA" b="1" i="1" dirty="0">
                <a:solidFill>
                  <a:srgbClr val="FFFF00"/>
                </a:solidFill>
                <a:latin typeface="Cambria Math" pitchFamily="18" charset="0"/>
                <a:ea typeface="Cambria Math" pitchFamily="18" charset="0"/>
              </a:rPr>
              <a:t>Всеукраїнських студентських олімпіадах </a:t>
            </a:r>
            <a:r>
              <a:rPr lang="ru-RU" dirty="0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7" name="Oval 26"/>
          <p:cNvSpPr>
            <a:spLocks noChangeArrowheads="1"/>
          </p:cNvSpPr>
          <p:nvPr/>
        </p:nvSpPr>
        <p:spPr bwMode="gray">
          <a:xfrm>
            <a:off x="3851920" y="908720"/>
            <a:ext cx="228600" cy="228600"/>
          </a:xfrm>
          <a:prstGeom prst="ellipse">
            <a:avLst/>
          </a:prstGeom>
          <a:solidFill>
            <a:srgbClr val="FFFF00"/>
          </a:soli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8" name="Oval 27"/>
          <p:cNvSpPr>
            <a:spLocks noChangeArrowheads="1"/>
          </p:cNvSpPr>
          <p:nvPr/>
        </p:nvSpPr>
        <p:spPr bwMode="gray">
          <a:xfrm>
            <a:off x="3845777" y="2184030"/>
            <a:ext cx="228600" cy="228600"/>
          </a:xfrm>
          <a:prstGeom prst="ellipse">
            <a:avLst/>
          </a:prstGeom>
          <a:solidFill>
            <a:srgbClr val="FFFF00"/>
          </a:soli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9" name="Oval 28"/>
          <p:cNvSpPr>
            <a:spLocks noChangeArrowheads="1"/>
          </p:cNvSpPr>
          <p:nvPr/>
        </p:nvSpPr>
        <p:spPr bwMode="gray">
          <a:xfrm>
            <a:off x="3809628" y="3418789"/>
            <a:ext cx="228600" cy="228600"/>
          </a:xfrm>
          <a:prstGeom prst="ellipse">
            <a:avLst/>
          </a:prstGeom>
          <a:solidFill>
            <a:srgbClr val="FFFF00"/>
          </a:soli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3995936" y="3257633"/>
            <a:ext cx="46085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uk-UA" b="1" i="1" dirty="0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Автор 30 наукових публікацій </a:t>
            </a:r>
          </a:p>
          <a:p>
            <a:pPr algn="ctr" eaLnBrk="0" hangingPunct="0"/>
            <a:r>
              <a:rPr lang="uk-UA" b="1" i="1" dirty="0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та 11 патентів</a:t>
            </a:r>
          </a:p>
        </p:txBody>
      </p:sp>
      <p:sp>
        <p:nvSpPr>
          <p:cNvPr id="32" name="Oval 31"/>
          <p:cNvSpPr>
            <a:spLocks noChangeArrowheads="1"/>
          </p:cNvSpPr>
          <p:nvPr/>
        </p:nvSpPr>
        <p:spPr bwMode="gray">
          <a:xfrm>
            <a:off x="3835687" y="4790864"/>
            <a:ext cx="228600" cy="228600"/>
          </a:xfrm>
          <a:prstGeom prst="ellipse">
            <a:avLst/>
          </a:prstGeom>
          <a:solidFill>
            <a:srgbClr val="FFFF00"/>
          </a:soli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pic>
        <p:nvPicPr>
          <p:cNvPr id="4098" name="Picture 2" descr="http://www.tsatu.edu.ua/mvz/wp-content/uploads/sites/5/%D0%9C%D0%BE%D0%B2%D1%87%D0%B0%D0%BD%D0%9A%D0%92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 l="5556" t="2778" r="5556"/>
          <a:stretch>
            <a:fillRect/>
          </a:stretch>
        </p:blipFill>
        <p:spPr bwMode="auto">
          <a:xfrm>
            <a:off x="611560" y="692696"/>
            <a:ext cx="2304256" cy="2520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96DE47D-DF11-4DEB-968F-0820ED52EE4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1916832"/>
            <a:ext cx="3831623" cy="2172393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971572540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631D8CCB-1C4D-473D-AD47-A30CD56EBA2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52736"/>
            <a:ext cx="4264025" cy="42640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5C6F59C-B4A2-4F5C-8CFC-41B958C228F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1800" y="5733256"/>
            <a:ext cx="6412414" cy="93610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5733256"/>
            <a:ext cx="6412414" cy="720080"/>
          </a:xfrm>
        </p:spPr>
        <p:txBody>
          <a:bodyPr>
            <a:noAutofit/>
          </a:bodyPr>
          <a:lstStyle/>
          <a:p>
            <a:r>
              <a:rPr lang="uk-UA" sz="2800" b="1" i="1" dirty="0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З повагою, наукова бібліотека ТДАТУ</a:t>
            </a:r>
          </a:p>
        </p:txBody>
      </p:sp>
      <p:sp>
        <p:nvSpPr>
          <p:cNvPr id="1028" name="AutoShape 4" descr="Emmanuelle” | Bonfortu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Emmanuelle” | Bonfortu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Emmanuelle” | Bonfortu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Букет из экзотических цветов с протеей &quot;Герой дня&quot; купить в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6" name="AutoShape 12" descr="Букет из экзотических цветов с протеей &quot;Герой дня&quot; купить в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8" name="AutoShape 14" descr="https://laboratory-holiday.ru/files/products/b7282.1200x800w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B06317E8-0912-4EC0-87C1-77A86A1D5A1E}"/>
              </a:ext>
            </a:extLst>
          </p:cNvPr>
          <p:cNvSpPr/>
          <p:nvPr/>
        </p:nvSpPr>
        <p:spPr>
          <a:xfrm>
            <a:off x="3779912" y="1196752"/>
            <a:ext cx="5256584" cy="430887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	</a:t>
            </a:r>
            <a:r>
              <a:rPr lang="uk-UA" sz="3200" b="1" i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Коли наука досягає будь-якої вершини, з неї відкривається велика перспектива подальшого шляху до нових вершин, відкриваються нові дороги, по яким наука піде далі.</a:t>
            </a:r>
          </a:p>
          <a:p>
            <a:r>
              <a:rPr lang="uk-UA" sz="3200" b="1" i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         </a:t>
            </a:r>
            <a:r>
              <a:rPr lang="uk-UA" sz="3200" b="1" i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endParaRPr lang="uk-UA" sz="3200" b="1" i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uk-UA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149080"/>
            <a:ext cx="7772400" cy="2376264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sz="800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/>
            </a:r>
            <a:br>
              <a:rPr lang="uk-UA" sz="800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</a:br>
            <a:r>
              <a:rPr lang="uk-UA" sz="800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/>
            </a:r>
            <a:br>
              <a:rPr lang="uk-UA" sz="800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</a:br>
            <a:endParaRPr lang="ru-RU" sz="2000" b="1" i="1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6386" name="AutoShape 2" descr="Картинки по запросу день науки в україні 201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38" name="Picture 2" descr="Винтажная открытая книга с элементом дизайна векторной графики электрической лампочки идеи, концепцией литературы науки и образов"/>
          <p:cNvPicPr>
            <a:picLocks noChangeAspect="1" noChangeArrowheads="1"/>
          </p:cNvPicPr>
          <p:nvPr/>
        </p:nvPicPr>
        <p:blipFill>
          <a:blip r:embed="rId2" cstate="print"/>
          <a:srcRect l="12859" t="4999" r="11883" b="14340"/>
          <a:stretch>
            <a:fillRect/>
          </a:stretch>
        </p:blipFill>
        <p:spPr bwMode="auto">
          <a:xfrm>
            <a:off x="467544" y="1071512"/>
            <a:ext cx="3456384" cy="4403173"/>
          </a:xfrm>
          <a:prstGeom prst="rect">
            <a:avLst/>
          </a:prstGeom>
          <a:noFill/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059832" y="1656189"/>
            <a:ext cx="5904656" cy="190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uk-UA" sz="4000" b="1" i="1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Наука ніколи не була і не буде закінченою </a:t>
            </a:r>
            <a:r>
              <a:rPr lang="ru-RU" sz="4000" b="1" i="1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книгою</a:t>
            </a:r>
            <a:endParaRPr kumimoji="0" lang="uk-UA" sz="4000" b="1" i="1" u="none" strike="noStrike" normalizeH="0" baseline="0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kumimoji="0" lang="uk-UA" sz="800" b="1" i="1" u="none" strike="noStrike" normalizeH="0" baseline="0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uk-UA" sz="3000" b="1" i="1" u="none" strike="noStrike" normalizeH="0" baseline="0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                  АЛЬБЕРТ  ЕЙНШТЕЙН</a:t>
            </a:r>
            <a:endParaRPr kumimoji="0" lang="uk-UA" sz="3000" b="1" i="1" u="none" strike="noStrike" normalizeH="0" baseline="0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mbria Math" pitchFamily="18" charset="0"/>
              <a:ea typeface="Cambria Math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8575846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3645024"/>
            <a:ext cx="2808312" cy="2088232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/>
            </a:r>
            <a:br>
              <a:rPr lang="ru-RU" b="1" i="1" dirty="0">
                <a:solidFill>
                  <a:schemeClr val="accent2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</a:br>
            <a:r>
              <a:rPr lang="ru-RU" sz="4000" b="1" i="1" dirty="0">
                <a:solidFill>
                  <a:schemeClr val="accent1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СІРИЙ</a:t>
            </a:r>
            <a:br>
              <a:rPr lang="ru-RU" sz="4000" b="1" i="1" dirty="0">
                <a:solidFill>
                  <a:schemeClr val="accent1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</a:br>
            <a:r>
              <a:rPr lang="ru-RU" sz="4000" b="1" i="1" dirty="0">
                <a:solidFill>
                  <a:schemeClr val="accent1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ІГОР</a:t>
            </a:r>
            <a:br>
              <a:rPr lang="ru-RU" sz="4000" b="1" i="1" dirty="0">
                <a:solidFill>
                  <a:schemeClr val="accent1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</a:br>
            <a:r>
              <a:rPr lang="ru-RU" sz="4000" b="1" i="1" dirty="0">
                <a:solidFill>
                  <a:schemeClr val="accent1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СЕРГІЙОВИЧ</a:t>
            </a:r>
          </a:p>
        </p:txBody>
      </p:sp>
      <p:sp>
        <p:nvSpPr>
          <p:cNvPr id="21" name="AutoShape 20"/>
          <p:cNvSpPr>
            <a:spLocks noChangeArrowheads="1"/>
          </p:cNvSpPr>
          <p:nvPr/>
        </p:nvSpPr>
        <p:spPr bwMode="gray">
          <a:xfrm>
            <a:off x="3131840" y="548680"/>
            <a:ext cx="5400600" cy="720080"/>
          </a:xfrm>
          <a:prstGeom prst="roundRect">
            <a:avLst>
              <a:gd name="adj" fmla="val 50000"/>
            </a:avLst>
          </a:prstGeom>
          <a:ln w="19050"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dirty="0"/>
              <a:t>   </a:t>
            </a:r>
            <a:endParaRPr lang="uk-UA" b="1" i="1" dirty="0">
              <a:solidFill>
                <a:srgbClr val="FFFF0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3419872" y="548679"/>
            <a:ext cx="5112568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uk-UA" sz="1600" b="1" i="1" dirty="0">
                <a:solidFill>
                  <a:srgbClr val="FFFF00"/>
                </a:solidFill>
                <a:latin typeface="Cambria Math" pitchFamily="18" charset="0"/>
                <a:ea typeface="Cambria Math" pitchFamily="18" charset="0"/>
              </a:rPr>
              <a:t>Ректор Мелітопольського інституту </a:t>
            </a:r>
          </a:p>
          <a:p>
            <a:r>
              <a:rPr lang="uk-UA" sz="1600" b="1" i="1" dirty="0">
                <a:solidFill>
                  <a:srgbClr val="FFFF00"/>
                </a:solidFill>
                <a:latin typeface="Cambria Math" pitchFamily="18" charset="0"/>
                <a:ea typeface="Cambria Math" pitchFamily="18" charset="0"/>
              </a:rPr>
              <a:t>механізації сільського господарства (1971  -1987рр.)</a:t>
            </a:r>
          </a:p>
          <a:p>
            <a:pPr eaLnBrk="0" hangingPunct="0"/>
            <a:r>
              <a:rPr lang="ru-RU" dirty="0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3" name="AutoShape 22"/>
          <p:cNvSpPr>
            <a:spLocks noChangeArrowheads="1"/>
          </p:cNvSpPr>
          <p:nvPr/>
        </p:nvSpPr>
        <p:spPr bwMode="gray">
          <a:xfrm>
            <a:off x="3131840" y="1484784"/>
            <a:ext cx="5400600" cy="864096"/>
          </a:xfrm>
          <a:prstGeom prst="roundRect">
            <a:avLst>
              <a:gd name="adj" fmla="val 50000"/>
            </a:avLst>
          </a:prstGeom>
          <a:ln w="19050"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 dirty="0"/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3491880" y="1268760"/>
            <a:ext cx="468052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uk-UA" sz="1600" b="1" i="1" dirty="0">
                <a:solidFill>
                  <a:srgbClr val="FFFF00"/>
                </a:solidFill>
                <a:latin typeface="Cambria Math" pitchFamily="18" charset="0"/>
                <a:ea typeface="Cambria Math" pitchFamily="18" charset="0"/>
              </a:rPr>
              <a:t> </a:t>
            </a:r>
          </a:p>
          <a:p>
            <a:pPr eaLnBrk="0" hangingPunct="0"/>
            <a:r>
              <a:rPr lang="uk-UA" sz="1600" b="1" i="1" dirty="0">
                <a:solidFill>
                  <a:srgbClr val="FFFF00"/>
                </a:solidFill>
                <a:latin typeface="Cambria Math" pitchFamily="18" charset="0"/>
                <a:ea typeface="Cambria Math" pitchFamily="18" charset="0"/>
              </a:rPr>
              <a:t>Кандидат технічних наук, професор кафедри </a:t>
            </a:r>
          </a:p>
          <a:p>
            <a:pPr eaLnBrk="0" hangingPunct="0"/>
            <a:r>
              <a:rPr lang="uk-UA" sz="1600" b="1" i="1" dirty="0">
                <a:solidFill>
                  <a:srgbClr val="FFFF00"/>
                </a:solidFill>
                <a:latin typeface="Cambria Math" pitchFamily="18" charset="0"/>
                <a:ea typeface="Cambria Math" pitchFamily="18" charset="0"/>
              </a:rPr>
              <a:t>         «Технічний сервіс та системи в АПК», </a:t>
            </a:r>
          </a:p>
          <a:p>
            <a:pPr eaLnBrk="0" hangingPunct="0"/>
            <a:r>
              <a:rPr lang="uk-UA" sz="1600" b="1" i="1" dirty="0">
                <a:solidFill>
                  <a:srgbClr val="FFFF00"/>
                </a:solidFill>
                <a:latin typeface="Cambria Math" pitchFamily="18" charset="0"/>
                <a:ea typeface="Cambria Math" pitchFamily="18" charset="0"/>
              </a:rPr>
              <a:t>                  Почесний  професор ТДАТУ</a:t>
            </a:r>
          </a:p>
        </p:txBody>
      </p:sp>
      <p:sp>
        <p:nvSpPr>
          <p:cNvPr id="25" name="AutoShape 24"/>
          <p:cNvSpPr>
            <a:spLocks noChangeArrowheads="1"/>
          </p:cNvSpPr>
          <p:nvPr/>
        </p:nvSpPr>
        <p:spPr bwMode="gray">
          <a:xfrm>
            <a:off x="3131840" y="2564904"/>
            <a:ext cx="5328592" cy="864096"/>
          </a:xfrm>
          <a:prstGeom prst="roundRect">
            <a:avLst>
              <a:gd name="adj" fmla="val 50000"/>
            </a:avLst>
          </a:prstGeom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 dirty="0"/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3275856" y="2564904"/>
            <a:ext cx="511256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uk-UA" sz="1600" b="1" i="1" dirty="0">
                <a:solidFill>
                  <a:srgbClr val="FFFF00"/>
                </a:solidFill>
                <a:latin typeface="Cambria Math" pitchFamily="18" charset="0"/>
                <a:ea typeface="Cambria Math" pitchFamily="18" charset="0"/>
              </a:rPr>
              <a:t>Науково-педагогічний стаж  в Таврійському державному агротехнологічному університеті імені Дмитра Моторного складає  64 роки</a:t>
            </a:r>
          </a:p>
        </p:txBody>
      </p:sp>
      <p:sp>
        <p:nvSpPr>
          <p:cNvPr id="27" name="Oval 26"/>
          <p:cNvSpPr>
            <a:spLocks noChangeArrowheads="1"/>
          </p:cNvSpPr>
          <p:nvPr/>
        </p:nvSpPr>
        <p:spPr bwMode="gray">
          <a:xfrm>
            <a:off x="3131840" y="764704"/>
            <a:ext cx="228600" cy="228600"/>
          </a:xfrm>
          <a:prstGeom prst="ellipse">
            <a:avLst/>
          </a:prstGeom>
          <a:solidFill>
            <a:srgbClr val="FFFF00"/>
          </a:soli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8" name="Oval 27"/>
          <p:cNvSpPr>
            <a:spLocks noChangeArrowheads="1"/>
          </p:cNvSpPr>
          <p:nvPr/>
        </p:nvSpPr>
        <p:spPr bwMode="gray">
          <a:xfrm>
            <a:off x="3131840" y="1772816"/>
            <a:ext cx="228600" cy="228600"/>
          </a:xfrm>
          <a:prstGeom prst="ellipse">
            <a:avLst/>
          </a:prstGeom>
          <a:solidFill>
            <a:srgbClr val="FFFF00"/>
          </a:soli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9" name="Oval 28"/>
          <p:cNvSpPr>
            <a:spLocks noChangeArrowheads="1"/>
          </p:cNvSpPr>
          <p:nvPr/>
        </p:nvSpPr>
        <p:spPr bwMode="gray">
          <a:xfrm>
            <a:off x="3131840" y="2852936"/>
            <a:ext cx="228600" cy="228600"/>
          </a:xfrm>
          <a:prstGeom prst="ellipse">
            <a:avLst/>
          </a:prstGeom>
          <a:solidFill>
            <a:srgbClr val="FFFF00"/>
          </a:soli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0" name="AutoShape 29"/>
          <p:cNvSpPr>
            <a:spLocks noChangeArrowheads="1"/>
          </p:cNvSpPr>
          <p:nvPr/>
        </p:nvSpPr>
        <p:spPr bwMode="gray">
          <a:xfrm>
            <a:off x="3131840" y="3645024"/>
            <a:ext cx="5400600" cy="1152128"/>
          </a:xfrm>
          <a:prstGeom prst="roundRect">
            <a:avLst>
              <a:gd name="adj" fmla="val 50000"/>
            </a:avLst>
          </a:prstGeom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 dirty="0"/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3347864" y="3573016"/>
            <a:ext cx="5112568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uk-UA" sz="1700" b="1" i="1" dirty="0">
                <a:solidFill>
                  <a:srgbClr val="FFFF00"/>
                </a:solidFill>
                <a:latin typeface="Cambria Math" pitchFamily="18" charset="0"/>
                <a:ea typeface="Cambria Math" pitchFamily="18" charset="0"/>
              </a:rPr>
              <a:t>Автор 60 наукових праць, 7 підручників та </a:t>
            </a:r>
          </a:p>
          <a:p>
            <a:pPr algn="ctr"/>
            <a:r>
              <a:rPr lang="uk-UA" sz="1700" b="1" i="1" dirty="0">
                <a:solidFill>
                  <a:srgbClr val="FFFF00"/>
                </a:solidFill>
                <a:latin typeface="Cambria Math" pitchFamily="18" charset="0"/>
                <a:ea typeface="Cambria Math" pitchFamily="18" charset="0"/>
              </a:rPr>
              <a:t>     навчальних  посібників. Підручник «Взаємозамінність, стандартизація і технічні вимірювання» перевидавався 4 рази.</a:t>
            </a:r>
          </a:p>
          <a:p>
            <a:pPr algn="ctr"/>
            <a:r>
              <a:rPr lang="uk-UA" b="1" i="1" dirty="0">
                <a:solidFill>
                  <a:srgbClr val="FFFF00"/>
                </a:solidFill>
                <a:latin typeface="Cambria Math" pitchFamily="18" charset="0"/>
                <a:ea typeface="Cambria Math" pitchFamily="18" charset="0"/>
              </a:rPr>
              <a:t> </a:t>
            </a:r>
          </a:p>
        </p:txBody>
      </p:sp>
      <p:sp>
        <p:nvSpPr>
          <p:cNvPr id="32" name="Oval 31"/>
          <p:cNvSpPr>
            <a:spLocks noChangeArrowheads="1"/>
          </p:cNvSpPr>
          <p:nvPr/>
        </p:nvSpPr>
        <p:spPr bwMode="gray">
          <a:xfrm>
            <a:off x="3131840" y="4077072"/>
            <a:ext cx="228600" cy="228600"/>
          </a:xfrm>
          <a:prstGeom prst="ellipse">
            <a:avLst/>
          </a:prstGeom>
          <a:solidFill>
            <a:srgbClr val="FFFF00"/>
          </a:soli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3" name="AutoShape 32"/>
          <p:cNvSpPr>
            <a:spLocks noChangeArrowheads="1"/>
          </p:cNvSpPr>
          <p:nvPr/>
        </p:nvSpPr>
        <p:spPr bwMode="gray">
          <a:xfrm>
            <a:off x="3131840" y="5085184"/>
            <a:ext cx="5400600" cy="1368152"/>
          </a:xfrm>
          <a:prstGeom prst="roundRect">
            <a:avLst>
              <a:gd name="adj" fmla="val 50000"/>
            </a:avLst>
          </a:prstGeom>
          <a:ln w="19050"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 dirty="0"/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3347864" y="5085184"/>
            <a:ext cx="4824536" cy="1400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uk-UA" sz="1700" b="1" i="1" dirty="0">
                <a:solidFill>
                  <a:srgbClr val="FFFF00"/>
                </a:solidFill>
                <a:latin typeface="Cambria Math" pitchFamily="18" charset="0"/>
                <a:ea typeface="Cambria Math" pitchFamily="18" charset="0"/>
              </a:rPr>
              <a:t>  Нагороджений орденом Трудового Червоного Прапора,  Заслужений працівник вищої школи УРСР ,  має </a:t>
            </a:r>
            <a:r>
              <a:rPr lang="ru-RU" sz="1600" b="1" i="1" dirty="0">
                <a:solidFill>
                  <a:srgbClr val="FFFF00"/>
                </a:solidFill>
                <a:latin typeface="Cambria Math" pitchFamily="18" charset="0"/>
                <a:ea typeface="Cambria Math" pitchFamily="18" charset="0"/>
              </a:rPr>
              <a:t>орден «За заслуги перед  З</a:t>
            </a:r>
            <a:r>
              <a:rPr lang="uk-UA" sz="1600" b="1" i="1" dirty="0" err="1">
                <a:solidFill>
                  <a:srgbClr val="FFFF00"/>
                </a:solidFill>
                <a:latin typeface="Cambria Math" pitchFamily="18" charset="0"/>
                <a:ea typeface="Cambria Math" pitchFamily="18" charset="0"/>
              </a:rPr>
              <a:t>апорізьким</a:t>
            </a:r>
            <a:r>
              <a:rPr lang="ru-RU" sz="1600" b="1" i="1" dirty="0">
                <a:solidFill>
                  <a:srgbClr val="FFFF0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uk-UA" sz="1600" b="1" i="1" dirty="0">
                <a:solidFill>
                  <a:srgbClr val="FFFF00"/>
                </a:solidFill>
                <a:latin typeface="Cambria Math" pitchFamily="18" charset="0"/>
                <a:ea typeface="Cambria Math" pitchFamily="18" charset="0"/>
              </a:rPr>
              <a:t>краєм » І  ступеня</a:t>
            </a:r>
            <a:r>
              <a:rPr lang="ru-RU" sz="1600" b="1" i="1" dirty="0">
                <a:solidFill>
                  <a:srgbClr val="FFFF00"/>
                </a:solidFill>
                <a:latin typeface="Cambria Math" pitchFamily="18" charset="0"/>
                <a:ea typeface="Cambria Math" pitchFamily="18" charset="0"/>
              </a:rPr>
              <a:t>,</a:t>
            </a:r>
            <a:r>
              <a:rPr lang="uk-UA" sz="1700" b="1" i="1" dirty="0">
                <a:solidFill>
                  <a:srgbClr val="FFFF00"/>
                </a:solidFill>
                <a:latin typeface="Cambria Math" pitchFamily="18" charset="0"/>
                <a:ea typeface="Cambria Math" pitchFamily="18" charset="0"/>
              </a:rPr>
              <a:t>  Почесний громадянин  </a:t>
            </a:r>
          </a:p>
          <a:p>
            <a:pPr algn="ctr" eaLnBrk="0" hangingPunct="0"/>
            <a:r>
              <a:rPr lang="uk-UA" sz="1700" b="1" i="1" dirty="0">
                <a:solidFill>
                  <a:srgbClr val="FFFF00"/>
                </a:solidFill>
                <a:latin typeface="Cambria Math" pitchFamily="18" charset="0"/>
                <a:ea typeface="Cambria Math" pitchFamily="18" charset="0"/>
              </a:rPr>
              <a:t>міста Мелітополь</a:t>
            </a:r>
          </a:p>
        </p:txBody>
      </p:sp>
      <p:sp>
        <p:nvSpPr>
          <p:cNvPr id="35" name="Oval 34"/>
          <p:cNvSpPr>
            <a:spLocks noChangeArrowheads="1"/>
          </p:cNvSpPr>
          <p:nvPr/>
        </p:nvSpPr>
        <p:spPr bwMode="gray">
          <a:xfrm>
            <a:off x="3131840" y="5589240"/>
            <a:ext cx="228600" cy="228600"/>
          </a:xfrm>
          <a:prstGeom prst="ellipse">
            <a:avLst/>
          </a:prstGeom>
          <a:solidFill>
            <a:srgbClr val="FFFF00"/>
          </a:soli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pic>
        <p:nvPicPr>
          <p:cNvPr id="36" name="Picture 1" descr="C:\Users\User\Desktop\Серый_фото\серій\64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683568" y="548679"/>
            <a:ext cx="2291680" cy="31237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FA8B773D-87F5-4695-AAA0-45642389AA05}"/>
              </a:ext>
            </a:extLst>
          </p:cNvPr>
          <p:cNvSpPr/>
          <p:nvPr/>
        </p:nvSpPr>
        <p:spPr>
          <a:xfrm>
            <a:off x="1259632" y="1412776"/>
            <a:ext cx="3096344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sz="800" dirty="0">
              <a:ln>
                <a:solidFill>
                  <a:srgbClr val="FFFF00"/>
                </a:solidFill>
              </a:ln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uk-UA" sz="800" dirty="0">
              <a:ln>
                <a:solidFill>
                  <a:srgbClr val="FFFF00"/>
                </a:solidFill>
              </a:ln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uk-UA" sz="6000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 </a:t>
            </a:r>
            <a:endParaRPr lang="uk-UA" sz="800" dirty="0">
              <a:ln>
                <a:solidFill>
                  <a:srgbClr val="FFFF00"/>
                </a:solidFill>
              </a:ln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uk-UA" sz="800" b="1" i="1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                      </a:t>
            </a:r>
            <a:r>
              <a:rPr lang="uk-UA" sz="9600" b="1" i="1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90</a:t>
            </a:r>
          </a:p>
        </p:txBody>
      </p:sp>
    </p:spTree>
    <p:extLst>
      <p:ext uri="{BB962C8B-B14F-4D97-AF65-F5344CB8AC3E}">
        <p14:creationId xmlns:p14="http://schemas.microsoft.com/office/powerpoint/2010/main" xmlns="" val="3971572540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AutoShape 32"/>
          <p:cNvSpPr>
            <a:spLocks noChangeArrowheads="1"/>
          </p:cNvSpPr>
          <p:nvPr/>
        </p:nvSpPr>
        <p:spPr bwMode="gray">
          <a:xfrm>
            <a:off x="3851920" y="6021288"/>
            <a:ext cx="5040560" cy="648072"/>
          </a:xfrm>
          <a:prstGeom prst="roundRect">
            <a:avLst>
              <a:gd name="adj" fmla="val 50000"/>
            </a:avLst>
          </a:prstGeom>
          <a:ln w="19050">
            <a:solidFill>
              <a:schemeClr val="accent1"/>
            </a:solidFill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30" name="AutoShape 29"/>
          <p:cNvSpPr>
            <a:spLocks noChangeArrowheads="1"/>
          </p:cNvSpPr>
          <p:nvPr/>
        </p:nvSpPr>
        <p:spPr bwMode="gray">
          <a:xfrm>
            <a:off x="3851920" y="188640"/>
            <a:ext cx="5040560" cy="936104"/>
          </a:xfrm>
          <a:prstGeom prst="roundRect">
            <a:avLst>
              <a:gd name="adj" fmla="val 50000"/>
            </a:avLst>
          </a:prstGeom>
          <a:ln w="19050">
            <a:solidFill>
              <a:schemeClr val="accent1"/>
            </a:solidFill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56992"/>
            <a:ext cx="3528392" cy="3168352"/>
          </a:xfrm>
        </p:spPr>
        <p:txBody>
          <a:bodyPr>
            <a:normAutofit/>
          </a:bodyPr>
          <a:lstStyle/>
          <a:p>
            <a:r>
              <a:rPr lang="ru-RU" sz="3600" b="1" i="1" dirty="0">
                <a:solidFill>
                  <a:schemeClr val="accent1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КЮРЧЕВ ВОЛОДИМИР МИКОЛАЙОВИЧ</a:t>
            </a:r>
          </a:p>
        </p:txBody>
      </p:sp>
      <p:sp>
        <p:nvSpPr>
          <p:cNvPr id="21" name="AutoShape 20"/>
          <p:cNvSpPr>
            <a:spLocks noChangeArrowheads="1"/>
          </p:cNvSpPr>
          <p:nvPr/>
        </p:nvSpPr>
        <p:spPr bwMode="gray">
          <a:xfrm>
            <a:off x="3851920" y="1340768"/>
            <a:ext cx="5040560" cy="1080120"/>
          </a:xfrm>
          <a:prstGeom prst="roundRect">
            <a:avLst>
              <a:gd name="adj" fmla="val 50000"/>
            </a:avLst>
          </a:prstGeom>
          <a:ln w="19050"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3851920" y="1268760"/>
            <a:ext cx="496855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uk-UA" b="1" i="1" dirty="0">
                <a:solidFill>
                  <a:srgbClr val="FFFF00"/>
                </a:solidFill>
                <a:latin typeface="Cambria Math" pitchFamily="18" charset="0"/>
                <a:ea typeface="Cambria Math" pitchFamily="18" charset="0"/>
              </a:rPr>
              <a:t>   Доктор технічних наук, професор , </a:t>
            </a:r>
          </a:p>
          <a:p>
            <a:pPr algn="ctr" eaLnBrk="0" hangingPunct="0"/>
            <a:r>
              <a:rPr lang="uk-UA" b="1" i="1" dirty="0">
                <a:solidFill>
                  <a:srgbClr val="FFFF00"/>
                </a:solidFill>
                <a:latin typeface="Cambria Math" pitchFamily="18" charset="0"/>
                <a:ea typeface="Cambria Math" pitchFamily="18" charset="0"/>
              </a:rPr>
              <a:t>    член- кореспондент НААН України, Заслужений працівник освіти України, Відмінник освіти</a:t>
            </a:r>
          </a:p>
        </p:txBody>
      </p:sp>
      <p:sp>
        <p:nvSpPr>
          <p:cNvPr id="23" name="AutoShape 22"/>
          <p:cNvSpPr>
            <a:spLocks noChangeArrowheads="1"/>
          </p:cNvSpPr>
          <p:nvPr/>
        </p:nvSpPr>
        <p:spPr bwMode="gray">
          <a:xfrm>
            <a:off x="3851920" y="2636912"/>
            <a:ext cx="5040560" cy="648072"/>
          </a:xfrm>
          <a:prstGeom prst="roundRect">
            <a:avLst>
              <a:gd name="adj" fmla="val 50000"/>
            </a:avLst>
          </a:prstGeom>
          <a:ln w="19050"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3851920" y="2636912"/>
            <a:ext cx="453650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uk-UA" b="1" i="1" dirty="0">
                <a:solidFill>
                  <a:srgbClr val="FFFF00"/>
                </a:solidFill>
                <a:latin typeface="Cambria Math" pitchFamily="18" charset="0"/>
                <a:ea typeface="Cambria Math" pitchFamily="18" charset="0"/>
              </a:rPr>
              <a:t>Лауреат Державної премії України в</a:t>
            </a:r>
          </a:p>
          <a:p>
            <a:pPr algn="ctr" eaLnBrk="0" hangingPunct="0"/>
            <a:r>
              <a:rPr lang="uk-UA" b="1" i="1" dirty="0">
                <a:solidFill>
                  <a:srgbClr val="FFFF00"/>
                </a:solidFill>
                <a:latin typeface="Cambria Math" pitchFamily="18" charset="0"/>
                <a:ea typeface="Cambria Math" pitchFamily="18" charset="0"/>
              </a:rPr>
              <a:t>галузі науки і техніки</a:t>
            </a:r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25" name="AutoShape 24"/>
          <p:cNvSpPr>
            <a:spLocks noChangeArrowheads="1"/>
          </p:cNvSpPr>
          <p:nvPr/>
        </p:nvSpPr>
        <p:spPr bwMode="gray">
          <a:xfrm>
            <a:off x="3851920" y="3501008"/>
            <a:ext cx="5040560" cy="864096"/>
          </a:xfrm>
          <a:prstGeom prst="roundRect">
            <a:avLst>
              <a:gd name="adj" fmla="val 50000"/>
            </a:avLst>
          </a:prstGeom>
          <a:ln w="19050"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3851920" y="188640"/>
            <a:ext cx="496855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uk-UA" b="1" i="1" dirty="0">
                <a:solidFill>
                  <a:srgbClr val="FFFF00"/>
                </a:solidFill>
                <a:latin typeface="Cambria Math" pitchFamily="18" charset="0"/>
                <a:ea typeface="Cambria Math" pitchFamily="18" charset="0"/>
              </a:rPr>
              <a:t>Ректор Таврійського державного агротехнологічного  університету </a:t>
            </a:r>
          </a:p>
          <a:p>
            <a:pPr algn="ctr" eaLnBrk="0" hangingPunct="0"/>
            <a:r>
              <a:rPr lang="uk-UA" b="1" i="1" dirty="0">
                <a:solidFill>
                  <a:srgbClr val="FFFF00"/>
                </a:solidFill>
                <a:latin typeface="Cambria Math" pitchFamily="18" charset="0"/>
                <a:ea typeface="Cambria Math" pitchFamily="18" charset="0"/>
              </a:rPr>
              <a:t>імені Дмитра Моторного</a:t>
            </a:r>
          </a:p>
        </p:txBody>
      </p:sp>
      <p:sp>
        <p:nvSpPr>
          <p:cNvPr id="27" name="Oval 26"/>
          <p:cNvSpPr>
            <a:spLocks noChangeArrowheads="1"/>
          </p:cNvSpPr>
          <p:nvPr/>
        </p:nvSpPr>
        <p:spPr bwMode="gray">
          <a:xfrm>
            <a:off x="3851920" y="1772816"/>
            <a:ext cx="228600" cy="228600"/>
          </a:xfrm>
          <a:prstGeom prst="ellipse">
            <a:avLst/>
          </a:prstGeom>
          <a:solidFill>
            <a:srgbClr val="FFFF00"/>
          </a:soli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8" name="Oval 27"/>
          <p:cNvSpPr>
            <a:spLocks noChangeArrowheads="1"/>
          </p:cNvSpPr>
          <p:nvPr/>
        </p:nvSpPr>
        <p:spPr bwMode="gray">
          <a:xfrm>
            <a:off x="3851920" y="2852936"/>
            <a:ext cx="228600" cy="228600"/>
          </a:xfrm>
          <a:prstGeom prst="ellipse">
            <a:avLst/>
          </a:prstGeom>
          <a:solidFill>
            <a:srgbClr val="FFFF00"/>
          </a:soli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9" name="Oval 28"/>
          <p:cNvSpPr>
            <a:spLocks noChangeArrowheads="1"/>
          </p:cNvSpPr>
          <p:nvPr/>
        </p:nvSpPr>
        <p:spPr bwMode="gray">
          <a:xfrm>
            <a:off x="3851920" y="548680"/>
            <a:ext cx="228600" cy="228600"/>
          </a:xfrm>
          <a:prstGeom prst="ellipse">
            <a:avLst/>
          </a:prstGeom>
          <a:solidFill>
            <a:srgbClr val="FFFF00"/>
          </a:soli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3851920" y="3429000"/>
            <a:ext cx="475252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uk-UA" b="1" i="1" dirty="0">
                <a:solidFill>
                  <a:srgbClr val="FFFF00"/>
                </a:solidFill>
                <a:latin typeface="Cambria Math" pitchFamily="18" charset="0"/>
                <a:ea typeface="Cambria Math" pitchFamily="18" charset="0"/>
              </a:rPr>
              <a:t>Випускник Мелітопольського інституту механізації сільського господарства  1981 </a:t>
            </a:r>
          </a:p>
          <a:p>
            <a:pPr algn="ctr" eaLnBrk="0" hangingPunct="0"/>
            <a:r>
              <a:rPr lang="uk-UA" b="1" i="1" dirty="0">
                <a:solidFill>
                  <a:srgbClr val="FFFF00"/>
                </a:solidFill>
                <a:latin typeface="Cambria Math" pitchFamily="18" charset="0"/>
                <a:ea typeface="Cambria Math" pitchFamily="18" charset="0"/>
              </a:rPr>
              <a:t>   року. Науково-педагогічний стаж - 39 років</a:t>
            </a:r>
          </a:p>
        </p:txBody>
      </p:sp>
      <p:sp>
        <p:nvSpPr>
          <p:cNvPr id="32" name="Oval 31"/>
          <p:cNvSpPr>
            <a:spLocks noChangeArrowheads="1"/>
          </p:cNvSpPr>
          <p:nvPr/>
        </p:nvSpPr>
        <p:spPr bwMode="gray">
          <a:xfrm>
            <a:off x="3851920" y="3861048"/>
            <a:ext cx="228600" cy="228600"/>
          </a:xfrm>
          <a:prstGeom prst="ellipse">
            <a:avLst/>
          </a:prstGeom>
          <a:solidFill>
            <a:srgbClr val="FFFF00"/>
          </a:soli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3" name="AutoShape 32"/>
          <p:cNvSpPr>
            <a:spLocks noChangeArrowheads="1"/>
          </p:cNvSpPr>
          <p:nvPr/>
        </p:nvSpPr>
        <p:spPr bwMode="gray">
          <a:xfrm>
            <a:off x="3851920" y="4509120"/>
            <a:ext cx="5105400" cy="1296144"/>
          </a:xfrm>
          <a:prstGeom prst="roundRect">
            <a:avLst>
              <a:gd name="adj" fmla="val 50000"/>
            </a:avLst>
          </a:prstGeom>
          <a:ln w="19050"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3851920" y="4581128"/>
            <a:ext cx="529208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uk-UA" b="1" i="1" dirty="0">
                <a:solidFill>
                  <a:srgbClr val="FFFF00"/>
                </a:solidFill>
                <a:latin typeface="Cambria Math" pitchFamily="18" charset="0"/>
                <a:ea typeface="Cambria Math" pitchFamily="18" charset="0"/>
              </a:rPr>
              <a:t>Автор 250 публікацій в наукових фахових виданнях України, Болгарії, Білорусі, Польщі, США, 26 монографій, підручників та навчальних посібників, 59 патентів на винаходи</a:t>
            </a:r>
          </a:p>
        </p:txBody>
      </p:sp>
      <p:sp>
        <p:nvSpPr>
          <p:cNvPr id="35" name="Oval 34"/>
          <p:cNvSpPr>
            <a:spLocks noChangeArrowheads="1"/>
          </p:cNvSpPr>
          <p:nvPr/>
        </p:nvSpPr>
        <p:spPr bwMode="gray">
          <a:xfrm>
            <a:off x="3851920" y="5013176"/>
            <a:ext cx="228600" cy="228600"/>
          </a:xfrm>
          <a:prstGeom prst="ellipse">
            <a:avLst/>
          </a:prstGeom>
          <a:solidFill>
            <a:srgbClr val="FFFF00"/>
          </a:soli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2290" name="Picture 2" descr="Что новый председатель Федерации футбола Мелитополя хочет сделать ..."/>
          <p:cNvPicPr>
            <a:picLocks noChangeAspect="1" noChangeArrowheads="1"/>
          </p:cNvPicPr>
          <p:nvPr/>
        </p:nvPicPr>
        <p:blipFill>
          <a:blip r:embed="rId2" cstate="print"/>
          <a:srcRect b="11948"/>
          <a:stretch>
            <a:fillRect/>
          </a:stretch>
        </p:blipFill>
        <p:spPr bwMode="auto">
          <a:xfrm>
            <a:off x="899592" y="260648"/>
            <a:ext cx="2259234" cy="2952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1">
                <a:lumMod val="8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9" name="Rectangle 33"/>
          <p:cNvSpPr>
            <a:spLocks noChangeArrowheads="1"/>
          </p:cNvSpPr>
          <p:nvPr/>
        </p:nvSpPr>
        <p:spPr bwMode="auto">
          <a:xfrm>
            <a:off x="4283968" y="6021288"/>
            <a:ext cx="4536504" cy="646331"/>
          </a:xfrm>
          <a:prstGeom prst="rect">
            <a:avLst/>
          </a:prstGeom>
          <a:noFill/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hangingPunct="0"/>
            <a:r>
              <a:rPr lang="uk-UA" b="1" i="1" dirty="0">
                <a:solidFill>
                  <a:srgbClr val="FFFF00"/>
                </a:solidFill>
                <a:latin typeface="Cambria Math" pitchFamily="18" charset="0"/>
                <a:ea typeface="Cambria Math" pitchFamily="18" charset="0"/>
              </a:rPr>
              <a:t>Очолює наукову школу з проблем </a:t>
            </a:r>
            <a:r>
              <a:rPr lang="uk-UA" b="1" i="1" dirty="0" err="1">
                <a:solidFill>
                  <a:srgbClr val="FFFF00"/>
                </a:solidFill>
                <a:latin typeface="Cambria Math" pitchFamily="18" charset="0"/>
                <a:ea typeface="Cambria Math" pitchFamily="18" charset="0"/>
              </a:rPr>
              <a:t>машиновикористання</a:t>
            </a:r>
            <a:r>
              <a:rPr lang="uk-UA" b="1" i="1" dirty="0">
                <a:solidFill>
                  <a:srgbClr val="FFFF00"/>
                </a:solidFill>
                <a:latin typeface="Cambria Math" pitchFamily="18" charset="0"/>
                <a:ea typeface="Cambria Math" pitchFamily="18" charset="0"/>
              </a:rPr>
              <a:t> в землеробстві</a:t>
            </a:r>
            <a:r>
              <a:rPr lang="uk-UA" b="1" i="1" dirty="0">
                <a:noFill/>
                <a:latin typeface="Cambria Math" pitchFamily="18" charset="0"/>
                <a:ea typeface="Cambria Math" pitchFamily="18" charset="0"/>
              </a:rPr>
              <a:t>.</a:t>
            </a:r>
          </a:p>
        </p:txBody>
      </p:sp>
      <p:sp>
        <p:nvSpPr>
          <p:cNvPr id="36" name="Oval 34"/>
          <p:cNvSpPr>
            <a:spLocks noChangeArrowheads="1"/>
          </p:cNvSpPr>
          <p:nvPr/>
        </p:nvSpPr>
        <p:spPr bwMode="gray">
          <a:xfrm>
            <a:off x="3851920" y="6237312"/>
            <a:ext cx="228600" cy="228600"/>
          </a:xfrm>
          <a:prstGeom prst="ellipse">
            <a:avLst/>
          </a:prstGeom>
          <a:solidFill>
            <a:srgbClr val="FFFF00"/>
          </a:soli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97D82F18-5F77-4BBB-BB9F-02A9E075630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5736" y="2132856"/>
            <a:ext cx="3633763" cy="1741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71572540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573016"/>
            <a:ext cx="3168352" cy="2232248"/>
          </a:xfrm>
        </p:spPr>
        <p:txBody>
          <a:bodyPr>
            <a:normAutofit/>
          </a:bodyPr>
          <a:lstStyle/>
          <a:p>
            <a:r>
              <a:rPr lang="ru-RU" sz="3600" b="1" i="1" dirty="0">
                <a:solidFill>
                  <a:schemeClr val="accent1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ВОЛОХ АНАТОЛІЙ МИХАЙЛОВИЧ</a:t>
            </a:r>
          </a:p>
        </p:txBody>
      </p:sp>
      <p:sp>
        <p:nvSpPr>
          <p:cNvPr id="21" name="AutoShape 20"/>
          <p:cNvSpPr>
            <a:spLocks noChangeArrowheads="1"/>
          </p:cNvSpPr>
          <p:nvPr/>
        </p:nvSpPr>
        <p:spPr bwMode="gray">
          <a:xfrm>
            <a:off x="3851920" y="476672"/>
            <a:ext cx="4608512" cy="648072"/>
          </a:xfrm>
          <a:prstGeom prst="roundRect">
            <a:avLst>
              <a:gd name="adj" fmla="val 50000"/>
            </a:avLst>
          </a:prstGeom>
          <a:ln w="19050"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4067944" y="404664"/>
            <a:ext cx="4392488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uk-UA" b="1" i="1" dirty="0">
                <a:solidFill>
                  <a:srgbClr val="FFFF00"/>
                </a:solidFill>
                <a:latin typeface="Cambria Math" pitchFamily="18" charset="0"/>
                <a:ea typeface="Cambria Math" pitchFamily="18" charset="0"/>
              </a:rPr>
              <a:t>Доктор біологічних наук, професор кафедри «</a:t>
            </a:r>
            <a:r>
              <a:rPr lang="uk-UA" b="1" i="1" dirty="0" err="1">
                <a:solidFill>
                  <a:srgbClr val="FFFF00"/>
                </a:solidFill>
                <a:latin typeface="Cambria Math" pitchFamily="18" charset="0"/>
                <a:ea typeface="Cambria Math" pitchFamily="18" charset="0"/>
              </a:rPr>
              <a:t>Геоекологія</a:t>
            </a:r>
            <a:r>
              <a:rPr lang="uk-UA" b="1" i="1" dirty="0">
                <a:solidFill>
                  <a:srgbClr val="FFFF00"/>
                </a:solidFill>
                <a:latin typeface="Cambria Math" pitchFamily="18" charset="0"/>
                <a:ea typeface="Cambria Math" pitchFamily="18" charset="0"/>
              </a:rPr>
              <a:t> і землеустрій»</a:t>
            </a:r>
          </a:p>
        </p:txBody>
      </p:sp>
      <p:sp>
        <p:nvSpPr>
          <p:cNvPr id="23" name="AutoShape 22"/>
          <p:cNvSpPr>
            <a:spLocks noChangeArrowheads="1"/>
          </p:cNvSpPr>
          <p:nvPr/>
        </p:nvSpPr>
        <p:spPr bwMode="gray">
          <a:xfrm>
            <a:off x="3851920" y="1268760"/>
            <a:ext cx="4680520" cy="576064"/>
          </a:xfrm>
          <a:prstGeom prst="roundRect">
            <a:avLst>
              <a:gd name="adj" fmla="val 50000"/>
            </a:avLst>
          </a:prstGeom>
          <a:ln w="19050"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3995936" y="1196752"/>
            <a:ext cx="453650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uk-UA" b="1" i="1" dirty="0">
                <a:solidFill>
                  <a:srgbClr val="FFFF00"/>
                </a:solidFill>
                <a:latin typeface="Cambria Math" pitchFamily="18" charset="0"/>
                <a:ea typeface="Cambria Math" pitchFamily="18" charset="0"/>
              </a:rPr>
              <a:t>   Загальний стаж наукової та </a:t>
            </a:r>
            <a:r>
              <a:rPr lang="uk-UA" b="1" i="1" dirty="0" err="1">
                <a:solidFill>
                  <a:srgbClr val="FFFF00"/>
                </a:solidFill>
                <a:latin typeface="Cambria Math" pitchFamily="18" charset="0"/>
                <a:ea typeface="Cambria Math" pitchFamily="18" charset="0"/>
              </a:rPr>
              <a:t>науково-</a:t>
            </a:r>
            <a:r>
              <a:rPr lang="uk-UA" b="1" i="1" dirty="0">
                <a:solidFill>
                  <a:srgbClr val="FFFF00"/>
                </a:solidFill>
                <a:latin typeface="Cambria Math" pitchFamily="18" charset="0"/>
                <a:ea typeface="Cambria Math" pitchFamily="18" charset="0"/>
              </a:rPr>
              <a:t> </a:t>
            </a:r>
          </a:p>
          <a:p>
            <a:r>
              <a:rPr lang="uk-UA" b="1" i="1" dirty="0">
                <a:solidFill>
                  <a:srgbClr val="FFFF00"/>
                </a:solidFill>
                <a:latin typeface="Cambria Math" pitchFamily="18" charset="0"/>
                <a:ea typeface="Cambria Math" pitchFamily="18" charset="0"/>
              </a:rPr>
              <a:t>   педагогічної роботи  складає  48 років</a:t>
            </a:r>
            <a:endParaRPr lang="ru-RU" b="1" i="1" dirty="0">
              <a:solidFill>
                <a:srgbClr val="FFFF0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25" name="AutoShape 24"/>
          <p:cNvSpPr>
            <a:spLocks noChangeArrowheads="1"/>
          </p:cNvSpPr>
          <p:nvPr/>
        </p:nvSpPr>
        <p:spPr bwMode="gray">
          <a:xfrm>
            <a:off x="3851920" y="1988840"/>
            <a:ext cx="4680520" cy="1080120"/>
          </a:xfrm>
          <a:prstGeom prst="roundRect">
            <a:avLst>
              <a:gd name="adj" fmla="val 50000"/>
            </a:avLst>
          </a:prstGeom>
          <a:ln w="19050"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3923928" y="1916832"/>
            <a:ext cx="468052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uk-UA" sz="1700" b="1" i="1" dirty="0">
                <a:solidFill>
                  <a:srgbClr val="FFFF00"/>
                </a:solidFill>
                <a:latin typeface="Cambria Math" pitchFamily="18" charset="0"/>
                <a:ea typeface="Cambria Math" pitchFamily="18" charset="0"/>
              </a:rPr>
              <a:t>Автор понад 200 статей, виданих в </a:t>
            </a:r>
          </a:p>
          <a:p>
            <a:pPr algn="ctr" eaLnBrk="0" hangingPunct="0"/>
            <a:r>
              <a:rPr lang="uk-UA" sz="1700" b="1" i="1" dirty="0">
                <a:solidFill>
                  <a:srgbClr val="FFFF00"/>
                </a:solidFill>
                <a:latin typeface="Cambria Math" pitchFamily="18" charset="0"/>
                <a:ea typeface="Cambria Math" pitchFamily="18" charset="0"/>
              </a:rPr>
              <a:t>Україні, Іспанії, Канаді, Німеччині та Греції.   13 статей  проіндексовано  в міжнародних   базах цитувань </a:t>
            </a:r>
            <a:r>
              <a:rPr lang="uk-UA" sz="1700" b="1" i="1" dirty="0" err="1">
                <a:solidFill>
                  <a:srgbClr val="FFFF00"/>
                </a:solidFill>
                <a:latin typeface="Cambria Math" pitchFamily="18" charset="0"/>
                <a:ea typeface="Cambria Math" pitchFamily="18" charset="0"/>
              </a:rPr>
              <a:t>Scopus</a:t>
            </a:r>
            <a:r>
              <a:rPr lang="uk-UA" sz="1700" b="1" i="1" dirty="0">
                <a:solidFill>
                  <a:srgbClr val="FFFF00"/>
                </a:solidFill>
                <a:latin typeface="Cambria Math" pitchFamily="18" charset="0"/>
                <a:ea typeface="Cambria Math" pitchFamily="18" charset="0"/>
              </a:rPr>
              <a:t>  та  </a:t>
            </a:r>
            <a:r>
              <a:rPr lang="uk-UA" sz="1700" b="1" i="1" dirty="0" err="1">
                <a:solidFill>
                  <a:srgbClr val="FFFF00"/>
                </a:solidFill>
                <a:latin typeface="Cambria Math" pitchFamily="18" charset="0"/>
                <a:ea typeface="Cambria Math" pitchFamily="18" charset="0"/>
              </a:rPr>
              <a:t>Web</a:t>
            </a:r>
            <a:r>
              <a:rPr lang="uk-UA" sz="1700" b="1" i="1" dirty="0">
                <a:solidFill>
                  <a:srgbClr val="FFFF00"/>
                </a:solidFill>
                <a:latin typeface="Cambria Math" pitchFamily="18" charset="0"/>
                <a:ea typeface="Cambria Math" pitchFamily="18" charset="0"/>
              </a:rPr>
              <a:t> </a:t>
            </a:r>
            <a:r>
              <a:rPr lang="uk-UA" sz="1700" b="1" i="1" dirty="0" err="1">
                <a:solidFill>
                  <a:srgbClr val="FFFF00"/>
                </a:solidFill>
                <a:latin typeface="Cambria Math" pitchFamily="18" charset="0"/>
                <a:ea typeface="Cambria Math" pitchFamily="18" charset="0"/>
              </a:rPr>
              <a:t>of</a:t>
            </a:r>
            <a:r>
              <a:rPr lang="uk-UA" sz="1700" b="1" i="1" dirty="0">
                <a:solidFill>
                  <a:srgbClr val="FFFF0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uk-UA" sz="1700" b="1" i="1" dirty="0" err="1">
                <a:solidFill>
                  <a:srgbClr val="FFFF00"/>
                </a:solidFill>
                <a:latin typeface="Cambria Math" pitchFamily="18" charset="0"/>
                <a:ea typeface="Cambria Math" pitchFamily="18" charset="0"/>
              </a:rPr>
              <a:t>Science</a:t>
            </a:r>
            <a:r>
              <a:rPr lang="uk-UA" sz="1700" b="1" i="1" dirty="0">
                <a:solidFill>
                  <a:srgbClr val="FFFF00"/>
                </a:solidFill>
                <a:latin typeface="Cambria Math" pitchFamily="18" charset="0"/>
                <a:ea typeface="Cambria Math" pitchFamily="18" charset="0"/>
              </a:rPr>
              <a:t>  </a:t>
            </a:r>
            <a:endParaRPr lang="en-US" sz="1700" b="1" i="1" dirty="0">
              <a:solidFill>
                <a:srgbClr val="FFFF0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27" name="Oval 26"/>
          <p:cNvSpPr>
            <a:spLocks noChangeArrowheads="1"/>
          </p:cNvSpPr>
          <p:nvPr/>
        </p:nvSpPr>
        <p:spPr bwMode="gray">
          <a:xfrm>
            <a:off x="3851920" y="692696"/>
            <a:ext cx="228600" cy="228600"/>
          </a:xfrm>
          <a:prstGeom prst="ellipse">
            <a:avLst/>
          </a:prstGeom>
          <a:solidFill>
            <a:srgbClr val="FFFF00"/>
          </a:soli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8" name="Oval 27"/>
          <p:cNvSpPr>
            <a:spLocks noChangeArrowheads="1"/>
          </p:cNvSpPr>
          <p:nvPr/>
        </p:nvSpPr>
        <p:spPr bwMode="gray">
          <a:xfrm>
            <a:off x="3851920" y="1412776"/>
            <a:ext cx="228600" cy="228600"/>
          </a:xfrm>
          <a:prstGeom prst="ellipse">
            <a:avLst/>
          </a:prstGeom>
          <a:solidFill>
            <a:srgbClr val="FFFF00"/>
          </a:soli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9" name="Oval 28"/>
          <p:cNvSpPr>
            <a:spLocks noChangeArrowheads="1"/>
          </p:cNvSpPr>
          <p:nvPr/>
        </p:nvSpPr>
        <p:spPr bwMode="gray">
          <a:xfrm>
            <a:off x="3851920" y="2348880"/>
            <a:ext cx="228600" cy="228600"/>
          </a:xfrm>
          <a:prstGeom prst="ellipse">
            <a:avLst/>
          </a:prstGeom>
          <a:solidFill>
            <a:srgbClr val="FFFF00"/>
          </a:soli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0" name="AutoShape 29"/>
          <p:cNvSpPr>
            <a:spLocks noChangeArrowheads="1"/>
          </p:cNvSpPr>
          <p:nvPr/>
        </p:nvSpPr>
        <p:spPr bwMode="gray">
          <a:xfrm>
            <a:off x="3851920" y="3212976"/>
            <a:ext cx="4680520" cy="1080120"/>
          </a:xfrm>
          <a:prstGeom prst="roundRect">
            <a:avLst>
              <a:gd name="adj" fmla="val 50000"/>
            </a:avLst>
          </a:prstGeom>
          <a:ln w="19050"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4067944" y="3140968"/>
            <a:ext cx="4392488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uk-UA" sz="1700" b="1" i="1" dirty="0">
                <a:solidFill>
                  <a:srgbClr val="FFFF00"/>
                </a:solidFill>
                <a:latin typeface="Cambria Math" pitchFamily="18" charset="0"/>
                <a:ea typeface="Cambria Math" pitchFamily="18" charset="0"/>
              </a:rPr>
              <a:t>А. М. Волох  один із авторів Червоної </a:t>
            </a:r>
          </a:p>
          <a:p>
            <a:pPr algn="ctr" eaLnBrk="0" hangingPunct="0"/>
            <a:r>
              <a:rPr lang="uk-UA" sz="1700" b="1" i="1" dirty="0">
                <a:solidFill>
                  <a:srgbClr val="FFFF00"/>
                </a:solidFill>
                <a:latin typeface="Cambria Math" pitchFamily="18" charset="0"/>
                <a:ea typeface="Cambria Math" pitchFamily="18" charset="0"/>
              </a:rPr>
              <a:t>книги України (1998, 2009), підручників з екології для середньої школи та студентів ЗВО,  автор 3-х наукових  монографій</a:t>
            </a:r>
            <a:endParaRPr lang="en-US" sz="1700" b="1" i="1" dirty="0">
              <a:solidFill>
                <a:srgbClr val="FFFF0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2" name="Oval 31"/>
          <p:cNvSpPr>
            <a:spLocks noChangeArrowheads="1"/>
          </p:cNvSpPr>
          <p:nvPr/>
        </p:nvSpPr>
        <p:spPr bwMode="gray">
          <a:xfrm>
            <a:off x="3851920" y="3645024"/>
            <a:ext cx="228600" cy="228600"/>
          </a:xfrm>
          <a:prstGeom prst="ellipse">
            <a:avLst/>
          </a:prstGeom>
          <a:solidFill>
            <a:srgbClr val="FFFF00"/>
          </a:soli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3" name="AutoShape 32"/>
          <p:cNvSpPr>
            <a:spLocks noChangeArrowheads="1"/>
          </p:cNvSpPr>
          <p:nvPr/>
        </p:nvSpPr>
        <p:spPr bwMode="gray">
          <a:xfrm>
            <a:off x="3851920" y="4437112"/>
            <a:ext cx="4680520" cy="936104"/>
          </a:xfrm>
          <a:prstGeom prst="roundRect">
            <a:avLst>
              <a:gd name="adj" fmla="val 50000"/>
            </a:avLst>
          </a:prstGeom>
          <a:ln w="19050"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3851920" y="4437112"/>
            <a:ext cx="460851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uk-UA" b="1" i="1" dirty="0">
                <a:solidFill>
                  <a:srgbClr val="FFFF00"/>
                </a:solidFill>
                <a:latin typeface="Cambria Math" pitchFamily="18" charset="0"/>
                <a:ea typeface="Cambria Math" pitchFamily="18" charset="0"/>
              </a:rPr>
              <a:t>Керівник наукової школи «Екологічні особливості тварин у природних та штучних екосистемах»</a:t>
            </a:r>
          </a:p>
          <a:p>
            <a:pPr eaLnBrk="0" hangingPunct="0"/>
            <a:r>
              <a:rPr lang="ru-RU" dirty="0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5" name="Oval 34"/>
          <p:cNvSpPr>
            <a:spLocks noChangeArrowheads="1"/>
          </p:cNvSpPr>
          <p:nvPr/>
        </p:nvSpPr>
        <p:spPr bwMode="gray">
          <a:xfrm>
            <a:off x="3851920" y="4797152"/>
            <a:ext cx="228600" cy="228600"/>
          </a:xfrm>
          <a:prstGeom prst="ellipse">
            <a:avLst/>
          </a:prstGeom>
          <a:solidFill>
            <a:srgbClr val="FFFF00"/>
          </a:soli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3314" name="Picture 2" descr="http://www.tsatu.edu.ua/eons/wp-content/uploads/sites/19/voloh1.jpg"/>
          <p:cNvPicPr>
            <a:picLocks noChangeAspect="1" noChangeArrowheads="1"/>
          </p:cNvPicPr>
          <p:nvPr/>
        </p:nvPicPr>
        <p:blipFill>
          <a:blip r:embed="rId2" cstate="print"/>
          <a:srcRect l="7387" r="3964" b="3651"/>
          <a:stretch>
            <a:fillRect/>
          </a:stretch>
        </p:blipFill>
        <p:spPr bwMode="auto">
          <a:xfrm>
            <a:off x="683568" y="404664"/>
            <a:ext cx="2592288" cy="2952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9" name="AutoShape 32"/>
          <p:cNvSpPr>
            <a:spLocks noChangeArrowheads="1"/>
          </p:cNvSpPr>
          <p:nvPr/>
        </p:nvSpPr>
        <p:spPr bwMode="gray">
          <a:xfrm>
            <a:off x="3851920" y="5517232"/>
            <a:ext cx="4608512" cy="1152128"/>
          </a:xfrm>
          <a:prstGeom prst="roundRect">
            <a:avLst>
              <a:gd name="adj" fmla="val 50000"/>
            </a:avLst>
          </a:prstGeom>
          <a:ln w="19050"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0" name="Oval 34"/>
          <p:cNvSpPr>
            <a:spLocks noChangeArrowheads="1"/>
          </p:cNvSpPr>
          <p:nvPr/>
        </p:nvSpPr>
        <p:spPr bwMode="gray">
          <a:xfrm>
            <a:off x="3851920" y="6021288"/>
            <a:ext cx="228600" cy="228600"/>
          </a:xfrm>
          <a:prstGeom prst="ellipse">
            <a:avLst/>
          </a:prstGeom>
          <a:solidFill>
            <a:srgbClr val="FFFF00"/>
          </a:soli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6" name="Rectangle 33"/>
          <p:cNvSpPr>
            <a:spLocks noChangeArrowheads="1"/>
          </p:cNvSpPr>
          <p:nvPr/>
        </p:nvSpPr>
        <p:spPr bwMode="auto">
          <a:xfrm>
            <a:off x="3851920" y="5517232"/>
            <a:ext cx="4536504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uk-UA" sz="1700" b="1" i="1" dirty="0">
                <a:solidFill>
                  <a:srgbClr val="FFFF00"/>
                </a:solidFill>
                <a:latin typeface="Cambria Math" pitchFamily="18" charset="0"/>
                <a:ea typeface="Cambria Math" pitchFamily="18" charset="0"/>
              </a:rPr>
              <a:t>Екстраординарний член Німецького товариства дослідження диких тварин та мисливства, член міжнародного теріологічного товариства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BB04F31-160F-4376-A1C7-97384C78473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7744" y="2420888"/>
            <a:ext cx="3013647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71572540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AutoShape 29"/>
          <p:cNvSpPr>
            <a:spLocks noChangeArrowheads="1"/>
          </p:cNvSpPr>
          <p:nvPr/>
        </p:nvSpPr>
        <p:spPr bwMode="gray">
          <a:xfrm>
            <a:off x="3851920" y="2564904"/>
            <a:ext cx="4680520" cy="1368152"/>
          </a:xfrm>
          <a:prstGeom prst="roundRect">
            <a:avLst>
              <a:gd name="adj" fmla="val 50000"/>
            </a:avLst>
          </a:prstGeom>
          <a:ln w="19050"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56992"/>
            <a:ext cx="3240360" cy="2736304"/>
          </a:xfrm>
        </p:spPr>
        <p:txBody>
          <a:bodyPr>
            <a:noAutofit/>
          </a:bodyPr>
          <a:lstStyle/>
          <a:p>
            <a:r>
              <a:rPr lang="ru-RU" sz="3600" b="1" i="1" dirty="0">
                <a:solidFill>
                  <a:schemeClr val="accent1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ДІОРДІЄВ ВОЛОДИМИР</a:t>
            </a:r>
            <a:br>
              <a:rPr lang="ru-RU" sz="3600" b="1" i="1" dirty="0">
                <a:solidFill>
                  <a:schemeClr val="accent1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</a:br>
            <a:r>
              <a:rPr lang="ru-RU" sz="3600" b="1" i="1" dirty="0">
                <a:solidFill>
                  <a:schemeClr val="accent1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ТРИФОНОВИЧ</a:t>
            </a:r>
          </a:p>
        </p:txBody>
      </p:sp>
      <p:sp>
        <p:nvSpPr>
          <p:cNvPr id="21" name="AutoShape 20"/>
          <p:cNvSpPr>
            <a:spLocks noChangeArrowheads="1"/>
          </p:cNvSpPr>
          <p:nvPr/>
        </p:nvSpPr>
        <p:spPr bwMode="gray">
          <a:xfrm>
            <a:off x="3851920" y="548680"/>
            <a:ext cx="4680520" cy="848990"/>
          </a:xfrm>
          <a:prstGeom prst="roundRect">
            <a:avLst>
              <a:gd name="adj" fmla="val 50000"/>
            </a:avLst>
          </a:prstGeom>
          <a:ln w="19050"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3851920" y="548680"/>
            <a:ext cx="4680520" cy="87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uk-UA" sz="1700" b="1" i="1" dirty="0">
                <a:solidFill>
                  <a:srgbClr val="FFFF00"/>
                </a:solidFill>
                <a:latin typeface="Cambria Math" pitchFamily="18" charset="0"/>
                <a:ea typeface="Cambria Math" pitchFamily="18" charset="0"/>
              </a:rPr>
              <a:t>Доктор технічних наук, професор , завідувач  кафедри «Електроенергетика </a:t>
            </a:r>
          </a:p>
          <a:p>
            <a:pPr algn="ctr" eaLnBrk="0" hangingPunct="0"/>
            <a:r>
              <a:rPr lang="uk-UA" sz="1700" b="1" i="1" dirty="0">
                <a:solidFill>
                  <a:srgbClr val="FFFF00"/>
                </a:solidFill>
                <a:latin typeface="Cambria Math" pitchFamily="18" charset="0"/>
                <a:ea typeface="Cambria Math" pitchFamily="18" charset="0"/>
              </a:rPr>
              <a:t>і автоматизація»</a:t>
            </a:r>
          </a:p>
        </p:txBody>
      </p:sp>
      <p:sp>
        <p:nvSpPr>
          <p:cNvPr id="23" name="AutoShape 22"/>
          <p:cNvSpPr>
            <a:spLocks noChangeArrowheads="1"/>
          </p:cNvSpPr>
          <p:nvPr/>
        </p:nvSpPr>
        <p:spPr bwMode="gray">
          <a:xfrm>
            <a:off x="3851920" y="1628800"/>
            <a:ext cx="4680520" cy="720080"/>
          </a:xfrm>
          <a:prstGeom prst="roundRect">
            <a:avLst>
              <a:gd name="adj" fmla="val 50000"/>
            </a:avLst>
          </a:prstGeom>
          <a:ln w="19050"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3851920" y="1628800"/>
            <a:ext cx="46085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uk-UA" b="1" i="1" dirty="0">
                <a:solidFill>
                  <a:srgbClr val="FFFF00"/>
                </a:solidFill>
                <a:latin typeface="Cambria Math" pitchFamily="18" charset="0"/>
                <a:ea typeface="Cambria Math" pitchFamily="18" charset="0"/>
              </a:rPr>
              <a:t>Випускник </a:t>
            </a:r>
            <a:r>
              <a:rPr lang="uk-UA" b="1" i="1" dirty="0" smtClean="0">
                <a:solidFill>
                  <a:srgbClr val="FFFF00"/>
                </a:solidFill>
                <a:latin typeface="Cambria Math" pitchFamily="18" charset="0"/>
                <a:ea typeface="Cambria Math" pitchFamily="18" charset="0"/>
              </a:rPr>
              <a:t>МІМСГ 1973 </a:t>
            </a:r>
            <a:r>
              <a:rPr lang="uk-UA" b="1" i="1" dirty="0">
                <a:solidFill>
                  <a:srgbClr val="FFFF00"/>
                </a:solidFill>
                <a:latin typeface="Cambria Math" pitchFamily="18" charset="0"/>
                <a:ea typeface="Cambria Math" pitchFamily="18" charset="0"/>
              </a:rPr>
              <a:t>року. Науково-педагогічний стаж  у ТДАТУ 47 років</a:t>
            </a:r>
          </a:p>
        </p:txBody>
      </p:sp>
      <p:sp>
        <p:nvSpPr>
          <p:cNvPr id="25" name="AutoShape 24"/>
          <p:cNvSpPr>
            <a:spLocks noChangeArrowheads="1"/>
          </p:cNvSpPr>
          <p:nvPr/>
        </p:nvSpPr>
        <p:spPr bwMode="gray">
          <a:xfrm>
            <a:off x="3851920" y="4221088"/>
            <a:ext cx="4680520" cy="864096"/>
          </a:xfrm>
          <a:prstGeom prst="roundRect">
            <a:avLst>
              <a:gd name="adj" fmla="val 50000"/>
            </a:avLst>
          </a:prstGeom>
          <a:ln w="19050"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 dirty="0"/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3995936" y="4149080"/>
            <a:ext cx="424847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uk-UA" b="1" i="1" dirty="0">
                <a:solidFill>
                  <a:srgbClr val="FFFF00"/>
                </a:solidFill>
                <a:latin typeface="Cambria Math" pitchFamily="18" charset="0"/>
                <a:ea typeface="Cambria Math" pitchFamily="18" charset="0"/>
              </a:rPr>
              <a:t>Засновник та керівник наукової школи «Автоматизація технологічних процесів в АПК»</a:t>
            </a:r>
            <a:endParaRPr lang="en-US" b="1" i="1" dirty="0">
              <a:solidFill>
                <a:srgbClr val="FFFF0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27" name="Oval 26"/>
          <p:cNvSpPr>
            <a:spLocks noChangeArrowheads="1"/>
          </p:cNvSpPr>
          <p:nvPr/>
        </p:nvSpPr>
        <p:spPr bwMode="gray">
          <a:xfrm>
            <a:off x="3851920" y="836712"/>
            <a:ext cx="228600" cy="228600"/>
          </a:xfrm>
          <a:prstGeom prst="ellipse">
            <a:avLst/>
          </a:prstGeom>
          <a:solidFill>
            <a:srgbClr val="FFFF00"/>
          </a:soli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8" name="Oval 27"/>
          <p:cNvSpPr>
            <a:spLocks noChangeArrowheads="1"/>
          </p:cNvSpPr>
          <p:nvPr/>
        </p:nvSpPr>
        <p:spPr bwMode="gray">
          <a:xfrm>
            <a:off x="3851920" y="1844824"/>
            <a:ext cx="228600" cy="228600"/>
          </a:xfrm>
          <a:prstGeom prst="ellipse">
            <a:avLst/>
          </a:prstGeom>
          <a:solidFill>
            <a:srgbClr val="FFFF00"/>
          </a:soli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9" name="Oval 28"/>
          <p:cNvSpPr>
            <a:spLocks noChangeArrowheads="1"/>
          </p:cNvSpPr>
          <p:nvPr/>
        </p:nvSpPr>
        <p:spPr bwMode="gray">
          <a:xfrm>
            <a:off x="3851920" y="3140968"/>
            <a:ext cx="216024" cy="228600"/>
          </a:xfrm>
          <a:prstGeom prst="ellipse">
            <a:avLst/>
          </a:prstGeom>
          <a:solidFill>
            <a:srgbClr val="FFFF00"/>
          </a:soli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4756150" y="3789040"/>
            <a:ext cx="20456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dirty="0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2" name="Oval 31"/>
          <p:cNvSpPr>
            <a:spLocks noChangeArrowheads="1"/>
          </p:cNvSpPr>
          <p:nvPr/>
        </p:nvSpPr>
        <p:spPr bwMode="gray">
          <a:xfrm>
            <a:off x="3851920" y="4509120"/>
            <a:ext cx="228600" cy="228600"/>
          </a:xfrm>
          <a:prstGeom prst="ellipse">
            <a:avLst/>
          </a:prstGeom>
          <a:solidFill>
            <a:srgbClr val="FFFF00"/>
          </a:soli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3" name="AutoShape 32"/>
          <p:cNvSpPr>
            <a:spLocks noChangeArrowheads="1"/>
          </p:cNvSpPr>
          <p:nvPr/>
        </p:nvSpPr>
        <p:spPr bwMode="gray">
          <a:xfrm>
            <a:off x="3851920" y="5301208"/>
            <a:ext cx="4680520" cy="1152128"/>
          </a:xfrm>
          <a:prstGeom prst="roundRect">
            <a:avLst>
              <a:gd name="adj" fmla="val 50000"/>
            </a:avLst>
          </a:prstGeom>
          <a:ln w="19050"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uk-UA" sz="1700" b="1" i="1" dirty="0">
                <a:solidFill>
                  <a:srgbClr val="FFFF00"/>
                </a:solidFill>
                <a:latin typeface="Cambria Math" pitchFamily="18" charset="0"/>
                <a:ea typeface="Cambria Math" pitchFamily="18" charset="0"/>
              </a:rPr>
              <a:t>Відповідальний секретар  редколегії </a:t>
            </a:r>
          </a:p>
          <a:p>
            <a:pPr algn="ctr"/>
            <a:r>
              <a:rPr lang="uk-UA" sz="1700" b="1" i="1" dirty="0">
                <a:solidFill>
                  <a:srgbClr val="FFFF00"/>
                </a:solidFill>
                <a:latin typeface="Cambria Math" pitchFamily="18" charset="0"/>
                <a:ea typeface="Cambria Math" pitchFamily="18" charset="0"/>
              </a:rPr>
              <a:t>фахових видань «Праці Таврійського </a:t>
            </a:r>
          </a:p>
          <a:p>
            <a:pPr algn="ctr"/>
            <a:r>
              <a:rPr lang="uk-UA" sz="1700" b="1" i="1" dirty="0">
                <a:solidFill>
                  <a:srgbClr val="FFFF00"/>
                </a:solidFill>
                <a:latin typeface="Cambria Math" pitchFamily="18" charset="0"/>
                <a:ea typeface="Cambria Math" pitchFamily="18" charset="0"/>
              </a:rPr>
              <a:t>державного агротехнологічного університету» </a:t>
            </a:r>
          </a:p>
          <a:p>
            <a:pPr algn="ctr"/>
            <a:r>
              <a:rPr lang="uk-UA" sz="1700" b="1" i="1" dirty="0">
                <a:solidFill>
                  <a:srgbClr val="FFFF00"/>
                </a:solidFill>
                <a:latin typeface="Cambria Math" pitchFamily="18" charset="0"/>
                <a:ea typeface="Cambria Math" pitchFamily="18" charset="0"/>
              </a:rPr>
              <a:t>та «Науковий вісник ТДАТУ</a:t>
            </a:r>
            <a:r>
              <a:rPr lang="uk-UA" dirty="0"/>
              <a:t>»</a:t>
            </a:r>
            <a:endParaRPr lang="ru-RU" dirty="0"/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4067944" y="2564904"/>
            <a:ext cx="4392488" cy="1677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uk-UA" sz="1700" b="1" i="1" dirty="0">
                <a:solidFill>
                  <a:srgbClr val="FFFF00"/>
                </a:solidFill>
                <a:latin typeface="Cambria Math" pitchFamily="18" charset="0"/>
                <a:ea typeface="Cambria Math" pitchFamily="18" charset="0"/>
              </a:rPr>
              <a:t>Автор  навчального  посібника, </a:t>
            </a:r>
          </a:p>
          <a:p>
            <a:pPr algn="ctr"/>
            <a:r>
              <a:rPr lang="uk-UA" sz="1700" b="1" i="1" dirty="0">
                <a:solidFill>
                  <a:srgbClr val="FFFF00"/>
                </a:solidFill>
                <a:latin typeface="Cambria Math" pitchFamily="18" charset="0"/>
                <a:ea typeface="Cambria Math" pitchFamily="18" charset="0"/>
              </a:rPr>
              <a:t>169 наукових публікацій, 21 патенти. </a:t>
            </a:r>
          </a:p>
          <a:p>
            <a:pPr algn="ctr"/>
            <a:r>
              <a:rPr lang="uk-UA" sz="1700" b="1" i="1" dirty="0">
                <a:solidFill>
                  <a:srgbClr val="FFFF00"/>
                </a:solidFill>
                <a:latin typeface="Cambria Math" pitchFamily="18" charset="0"/>
                <a:ea typeface="Cambria Math" pitchFamily="18" charset="0"/>
              </a:rPr>
              <a:t>В науковому доробку статті, які включено до міжнародних баз цитувань </a:t>
            </a:r>
            <a:r>
              <a:rPr lang="uk-UA" sz="1700" b="1" i="1" dirty="0" err="1">
                <a:solidFill>
                  <a:srgbClr val="FFFF00"/>
                </a:solidFill>
                <a:latin typeface="Cambria Math" pitchFamily="18" charset="0"/>
                <a:ea typeface="Cambria Math" pitchFamily="18" charset="0"/>
              </a:rPr>
              <a:t>Scopus</a:t>
            </a:r>
            <a:r>
              <a:rPr lang="uk-UA" sz="1700" b="1" i="1" dirty="0">
                <a:solidFill>
                  <a:srgbClr val="FFFF00"/>
                </a:solidFill>
                <a:latin typeface="Cambria Math" pitchFamily="18" charset="0"/>
                <a:ea typeface="Cambria Math" pitchFamily="18" charset="0"/>
              </a:rPr>
              <a:t>  та  </a:t>
            </a:r>
            <a:r>
              <a:rPr lang="uk-UA" sz="1700" b="1" i="1" dirty="0" err="1">
                <a:solidFill>
                  <a:srgbClr val="FFFF00"/>
                </a:solidFill>
                <a:latin typeface="Cambria Math" pitchFamily="18" charset="0"/>
                <a:ea typeface="Cambria Math" pitchFamily="18" charset="0"/>
              </a:rPr>
              <a:t>Web</a:t>
            </a:r>
            <a:r>
              <a:rPr lang="uk-UA" sz="1700" b="1" i="1" dirty="0">
                <a:solidFill>
                  <a:srgbClr val="FFFF00"/>
                </a:solidFill>
                <a:latin typeface="Cambria Math" pitchFamily="18" charset="0"/>
                <a:ea typeface="Cambria Math" pitchFamily="18" charset="0"/>
              </a:rPr>
              <a:t> </a:t>
            </a:r>
            <a:r>
              <a:rPr lang="uk-UA" sz="1700" b="1" i="1" dirty="0" err="1">
                <a:solidFill>
                  <a:srgbClr val="FFFF00"/>
                </a:solidFill>
                <a:latin typeface="Cambria Math" pitchFamily="18" charset="0"/>
                <a:ea typeface="Cambria Math" pitchFamily="18" charset="0"/>
              </a:rPr>
              <a:t>of</a:t>
            </a:r>
            <a:r>
              <a:rPr lang="uk-UA" sz="1700" b="1" i="1" dirty="0">
                <a:solidFill>
                  <a:srgbClr val="FFFF0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uk-UA" sz="1700" b="1" i="1" dirty="0" err="1">
                <a:solidFill>
                  <a:srgbClr val="FFFF00"/>
                </a:solidFill>
                <a:latin typeface="Cambria Math" pitchFamily="18" charset="0"/>
                <a:ea typeface="Cambria Math" pitchFamily="18" charset="0"/>
              </a:rPr>
              <a:t>Science</a:t>
            </a:r>
            <a:r>
              <a:rPr lang="uk-UA" sz="1700" b="1" i="1" dirty="0">
                <a:solidFill>
                  <a:srgbClr val="FFFF00"/>
                </a:solidFill>
                <a:latin typeface="Cambria Math" pitchFamily="18" charset="0"/>
                <a:ea typeface="Cambria Math" pitchFamily="18" charset="0"/>
              </a:rPr>
              <a:t> </a:t>
            </a:r>
          </a:p>
          <a:p>
            <a:pPr eaLnBrk="0" hangingPunct="0"/>
            <a:r>
              <a:rPr lang="ru-RU" b="1" i="1" dirty="0">
                <a:solidFill>
                  <a:srgbClr val="FFFF00"/>
                </a:solidFill>
                <a:latin typeface="Cambria Math" pitchFamily="18" charset="0"/>
                <a:ea typeface="Cambria Math" pitchFamily="18" charset="0"/>
              </a:rPr>
              <a:t>  </a:t>
            </a:r>
            <a:endParaRPr lang="en-US" b="1" i="1" dirty="0">
              <a:solidFill>
                <a:srgbClr val="FFFF0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5" name="Oval 34"/>
          <p:cNvSpPr>
            <a:spLocks noChangeArrowheads="1"/>
          </p:cNvSpPr>
          <p:nvPr/>
        </p:nvSpPr>
        <p:spPr bwMode="gray">
          <a:xfrm>
            <a:off x="3851920" y="5733256"/>
            <a:ext cx="228600" cy="228600"/>
          </a:xfrm>
          <a:prstGeom prst="ellipse">
            <a:avLst/>
          </a:prstGeom>
          <a:solidFill>
            <a:srgbClr val="FFFF00"/>
          </a:soli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pic>
        <p:nvPicPr>
          <p:cNvPr id="2050" name="Picture 2" descr="http://www.tsatu.edu.ua/ea/wp-content/uploads/sites/27/diordiev.jpg"/>
          <p:cNvPicPr>
            <a:picLocks noChangeAspect="1" noChangeArrowheads="1"/>
          </p:cNvPicPr>
          <p:nvPr/>
        </p:nvPicPr>
        <p:blipFill>
          <a:blip r:embed="rId2" cstate="print"/>
          <a:srcRect t="12600"/>
          <a:stretch>
            <a:fillRect/>
          </a:stretch>
        </p:blipFill>
        <p:spPr bwMode="auto">
          <a:xfrm>
            <a:off x="899592" y="548680"/>
            <a:ext cx="2142110" cy="2808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5F4C085-0E79-4BC5-BA18-E1186C97560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3728" y="2420888"/>
            <a:ext cx="2808312" cy="1479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71572540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933056"/>
            <a:ext cx="4211960" cy="2448272"/>
          </a:xfrm>
        </p:spPr>
        <p:txBody>
          <a:bodyPr>
            <a:normAutofit/>
          </a:bodyPr>
          <a:lstStyle/>
          <a:p>
            <a:pPr algn="l"/>
            <a:r>
              <a:rPr lang="ru-RU" sz="3600" b="1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mbria Math" pitchFamily="18" charset="0"/>
                <a:ea typeface="Cambria Math" pitchFamily="18" charset="0"/>
              </a:rPr>
              <a:t>     </a:t>
            </a:r>
            <a:r>
              <a:rPr lang="ru-RU" sz="3600" b="1" i="1" dirty="0">
                <a:solidFill>
                  <a:schemeClr val="accent1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МИХАЙЛОВ </a:t>
            </a:r>
            <a:br>
              <a:rPr lang="ru-RU" sz="3600" b="1" i="1" dirty="0">
                <a:solidFill>
                  <a:schemeClr val="accent1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</a:br>
            <a:r>
              <a:rPr lang="ru-RU" sz="3600" b="1" i="1" dirty="0">
                <a:solidFill>
                  <a:schemeClr val="accent1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         ЄВГЕН ВОЛОДИМИРОВИЧ</a:t>
            </a:r>
          </a:p>
        </p:txBody>
      </p:sp>
      <p:sp>
        <p:nvSpPr>
          <p:cNvPr id="21" name="AutoShape 20"/>
          <p:cNvSpPr>
            <a:spLocks noChangeArrowheads="1"/>
          </p:cNvSpPr>
          <p:nvPr/>
        </p:nvSpPr>
        <p:spPr bwMode="gray">
          <a:xfrm>
            <a:off x="3851920" y="548680"/>
            <a:ext cx="4680520" cy="720080"/>
          </a:xfrm>
          <a:prstGeom prst="roundRect">
            <a:avLst>
              <a:gd name="adj" fmla="val 50000"/>
            </a:avLst>
          </a:prstGeom>
          <a:ln w="19050"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3995936" y="548680"/>
            <a:ext cx="468052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uk-UA" b="1" i="1" dirty="0">
                <a:solidFill>
                  <a:srgbClr val="FFFF00"/>
                </a:solidFill>
                <a:latin typeface="Cambria Math" pitchFamily="18" charset="0"/>
                <a:ea typeface="Cambria Math" pitchFamily="18" charset="0"/>
              </a:rPr>
              <a:t>Доктор технічних наук, професор кафедри «</a:t>
            </a:r>
            <a:r>
              <a:rPr lang="uk-UA" b="1" i="1" dirty="0" err="1">
                <a:solidFill>
                  <a:srgbClr val="FFFF00"/>
                </a:solidFill>
                <a:latin typeface="Cambria Math" pitchFamily="18" charset="0"/>
                <a:ea typeface="Cambria Math" pitchFamily="18" charset="0"/>
              </a:rPr>
              <a:t>Машиновикористання</a:t>
            </a:r>
            <a:r>
              <a:rPr lang="uk-UA" b="1" i="1" dirty="0">
                <a:solidFill>
                  <a:srgbClr val="FFFF00"/>
                </a:solidFill>
                <a:latin typeface="Cambria Math" pitchFamily="18" charset="0"/>
                <a:ea typeface="Cambria Math" pitchFamily="18" charset="0"/>
              </a:rPr>
              <a:t> в землеробстві» </a:t>
            </a:r>
          </a:p>
        </p:txBody>
      </p:sp>
      <p:sp>
        <p:nvSpPr>
          <p:cNvPr id="23" name="AutoShape 22"/>
          <p:cNvSpPr>
            <a:spLocks noChangeArrowheads="1"/>
          </p:cNvSpPr>
          <p:nvPr/>
        </p:nvSpPr>
        <p:spPr bwMode="gray">
          <a:xfrm>
            <a:off x="3851920" y="1556792"/>
            <a:ext cx="4680520" cy="936104"/>
          </a:xfrm>
          <a:prstGeom prst="roundRect">
            <a:avLst>
              <a:gd name="adj" fmla="val 50000"/>
            </a:avLst>
          </a:prstGeom>
          <a:ln w="19050"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4139952" y="1556792"/>
            <a:ext cx="424847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uk-UA" b="1" i="1" dirty="0">
                <a:solidFill>
                  <a:srgbClr val="FFFF00"/>
                </a:solidFill>
                <a:latin typeface="Cambria Math" pitchFamily="18" charset="0"/>
                <a:ea typeface="Cambria Math" pitchFamily="18" charset="0"/>
              </a:rPr>
              <a:t>Закінчив  з відзнакою  у 1977 році  Мелітопольський інститут механізації сільського господарства</a:t>
            </a:r>
          </a:p>
        </p:txBody>
      </p:sp>
      <p:sp>
        <p:nvSpPr>
          <p:cNvPr id="25" name="AutoShape 24"/>
          <p:cNvSpPr>
            <a:spLocks noChangeArrowheads="1"/>
          </p:cNvSpPr>
          <p:nvPr/>
        </p:nvSpPr>
        <p:spPr bwMode="gray">
          <a:xfrm>
            <a:off x="3851920" y="2780928"/>
            <a:ext cx="4680520" cy="1405320"/>
          </a:xfrm>
          <a:prstGeom prst="roundRect">
            <a:avLst>
              <a:gd name="adj" fmla="val 50000"/>
            </a:avLst>
          </a:prstGeom>
          <a:ln w="19050"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3724490" y="2733255"/>
            <a:ext cx="468052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uk-UA" b="1" i="1" dirty="0">
                <a:solidFill>
                  <a:srgbClr val="FFFF00"/>
                </a:solidFill>
                <a:latin typeface="Cambria Math" pitchFamily="18" charset="0"/>
                <a:ea typeface="Cambria Math" pitchFamily="18" charset="0"/>
              </a:rPr>
              <a:t>      У науковому  доробку </a:t>
            </a:r>
            <a:r>
              <a:rPr lang="ru-RU" b="1" i="1" dirty="0">
                <a:solidFill>
                  <a:srgbClr val="FFFF00"/>
                </a:solidFill>
                <a:latin typeface="Cambria Math" pitchFamily="18" charset="0"/>
                <a:ea typeface="Cambria Math" pitchFamily="18" charset="0"/>
              </a:rPr>
              <a:t>: </a:t>
            </a:r>
            <a:r>
              <a:rPr lang="uk-UA" b="1" i="1" dirty="0">
                <a:solidFill>
                  <a:srgbClr val="FFFF00"/>
                </a:solidFill>
                <a:latin typeface="Cambria Math" pitchFamily="18" charset="0"/>
                <a:ea typeface="Cambria Math" pitchFamily="18" charset="0"/>
              </a:rPr>
              <a:t>3 монографії,</a:t>
            </a:r>
          </a:p>
          <a:p>
            <a:pPr algn="ctr"/>
            <a:r>
              <a:rPr lang="uk-UA" b="1" i="1" dirty="0">
                <a:solidFill>
                  <a:srgbClr val="FFFF00"/>
                </a:solidFill>
                <a:latin typeface="Cambria Math" pitchFamily="18" charset="0"/>
                <a:ea typeface="Cambria Math" pitchFamily="18" charset="0"/>
              </a:rPr>
              <a:t>    патенти, 99 публікацій  у наукових </a:t>
            </a:r>
          </a:p>
          <a:p>
            <a:pPr algn="ctr"/>
            <a:r>
              <a:rPr lang="uk-UA" b="1" i="1" dirty="0">
                <a:solidFill>
                  <a:srgbClr val="FFFF00"/>
                </a:solidFill>
                <a:latin typeface="Cambria Math" pitchFamily="18" charset="0"/>
                <a:ea typeface="Cambria Math" pitchFamily="18" charset="0"/>
              </a:rPr>
              <a:t>   фахових виданнях, 15 патентів.  Має публікації, які включені до міжнародної бази  </a:t>
            </a:r>
            <a:r>
              <a:rPr lang="uk-UA" b="1" i="1" dirty="0" err="1">
                <a:solidFill>
                  <a:srgbClr val="FFFF00"/>
                </a:solidFill>
                <a:latin typeface="Cambria Math" pitchFamily="18" charset="0"/>
                <a:ea typeface="Cambria Math" pitchFamily="18" charset="0"/>
              </a:rPr>
              <a:t>Scopus</a:t>
            </a:r>
            <a:r>
              <a:rPr lang="uk-UA" b="1" i="1" dirty="0">
                <a:solidFill>
                  <a:srgbClr val="FFFF00"/>
                </a:solidFill>
                <a:latin typeface="Cambria Math" pitchFamily="18" charset="0"/>
                <a:ea typeface="Cambria Math" pitchFamily="18" charset="0"/>
              </a:rPr>
              <a:t>   </a:t>
            </a:r>
          </a:p>
        </p:txBody>
      </p:sp>
      <p:sp>
        <p:nvSpPr>
          <p:cNvPr id="27" name="Oval 26"/>
          <p:cNvSpPr>
            <a:spLocks noChangeArrowheads="1"/>
          </p:cNvSpPr>
          <p:nvPr/>
        </p:nvSpPr>
        <p:spPr bwMode="gray">
          <a:xfrm>
            <a:off x="3851920" y="836712"/>
            <a:ext cx="228600" cy="228600"/>
          </a:xfrm>
          <a:prstGeom prst="ellipse">
            <a:avLst/>
          </a:prstGeom>
          <a:solidFill>
            <a:srgbClr val="FFFF00"/>
          </a:soli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8" name="Oval 27"/>
          <p:cNvSpPr>
            <a:spLocks noChangeArrowheads="1"/>
          </p:cNvSpPr>
          <p:nvPr/>
        </p:nvSpPr>
        <p:spPr bwMode="gray">
          <a:xfrm>
            <a:off x="3851920" y="1844824"/>
            <a:ext cx="228600" cy="228600"/>
          </a:xfrm>
          <a:prstGeom prst="ellipse">
            <a:avLst/>
          </a:prstGeom>
          <a:solidFill>
            <a:srgbClr val="FFFF00"/>
          </a:soli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9" name="Oval 28"/>
          <p:cNvSpPr>
            <a:spLocks noChangeArrowheads="1"/>
          </p:cNvSpPr>
          <p:nvPr/>
        </p:nvSpPr>
        <p:spPr bwMode="gray">
          <a:xfrm>
            <a:off x="3851920" y="3212976"/>
            <a:ext cx="228600" cy="228600"/>
          </a:xfrm>
          <a:prstGeom prst="ellipse">
            <a:avLst/>
          </a:prstGeom>
          <a:solidFill>
            <a:srgbClr val="FFFF00"/>
          </a:soli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0" name="AutoShape 29"/>
          <p:cNvSpPr>
            <a:spLocks noChangeArrowheads="1"/>
          </p:cNvSpPr>
          <p:nvPr/>
        </p:nvSpPr>
        <p:spPr bwMode="gray">
          <a:xfrm>
            <a:off x="3851920" y="4437112"/>
            <a:ext cx="4680520" cy="1224136"/>
          </a:xfrm>
          <a:prstGeom prst="roundRect">
            <a:avLst>
              <a:gd name="adj" fmla="val 50000"/>
            </a:avLst>
          </a:prstGeom>
          <a:ln w="19050"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3995936" y="4437112"/>
            <a:ext cx="446449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uk-UA" b="1" i="1" dirty="0">
                <a:solidFill>
                  <a:srgbClr val="FFFF00"/>
                </a:solidFill>
                <a:latin typeface="Cambria Math" pitchFamily="18" charset="0"/>
                <a:ea typeface="Cambria Math" pitchFamily="18" charset="0"/>
              </a:rPr>
              <a:t>Керівник наукової лабораторії </a:t>
            </a:r>
          </a:p>
          <a:p>
            <a:pPr algn="ctr" eaLnBrk="0" hangingPunct="0"/>
            <a:r>
              <a:rPr lang="uk-UA" b="1" i="1" dirty="0">
                <a:solidFill>
                  <a:srgbClr val="FFFF00"/>
                </a:solidFill>
                <a:latin typeface="Cambria Math" pitchFamily="18" charset="0"/>
                <a:ea typeface="Cambria Math" pitchFamily="18" charset="0"/>
              </a:rPr>
              <a:t>«Розробка технологій і технічних засобів для рослинництва в умовах зрошуваного землеробства півдня України»</a:t>
            </a:r>
          </a:p>
        </p:txBody>
      </p:sp>
      <p:pic>
        <p:nvPicPr>
          <p:cNvPr id="1026" name="Picture 2" descr="http://www.tsatu.edu.ua/mvz/wp-content/uploads/sites/5/myhajlov.jpg"/>
          <p:cNvPicPr>
            <a:picLocks noChangeAspect="1" noChangeArrowheads="1"/>
          </p:cNvPicPr>
          <p:nvPr/>
        </p:nvPicPr>
        <p:blipFill>
          <a:blip r:embed="rId2" cstate="print"/>
          <a:srcRect l="4820" r="6008" b="1188"/>
          <a:stretch>
            <a:fillRect/>
          </a:stretch>
        </p:blipFill>
        <p:spPr bwMode="auto">
          <a:xfrm>
            <a:off x="539552" y="548680"/>
            <a:ext cx="2664296" cy="2952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9" name="Oval 28"/>
          <p:cNvSpPr>
            <a:spLocks noChangeArrowheads="1"/>
          </p:cNvSpPr>
          <p:nvPr/>
        </p:nvSpPr>
        <p:spPr bwMode="gray">
          <a:xfrm>
            <a:off x="3851920" y="4941168"/>
            <a:ext cx="228600" cy="228600"/>
          </a:xfrm>
          <a:prstGeom prst="ellipse">
            <a:avLst/>
          </a:prstGeom>
          <a:solidFill>
            <a:srgbClr val="FFFF00"/>
          </a:soli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CB8F529-7ADC-4AE0-9DF9-A0DB431C50F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9752" y="2636912"/>
            <a:ext cx="2963008" cy="1432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71572540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AutoShape 32"/>
          <p:cNvSpPr>
            <a:spLocks noChangeArrowheads="1"/>
          </p:cNvSpPr>
          <p:nvPr/>
        </p:nvSpPr>
        <p:spPr bwMode="gray">
          <a:xfrm>
            <a:off x="3851920" y="5373216"/>
            <a:ext cx="4961384" cy="1008112"/>
          </a:xfrm>
          <a:prstGeom prst="roundRect">
            <a:avLst>
              <a:gd name="adj" fmla="val 50000"/>
            </a:avLst>
          </a:prstGeom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uk-UA" b="1" i="1" dirty="0">
                <a:solidFill>
                  <a:srgbClr val="FFFF00"/>
                </a:solidFill>
                <a:latin typeface="Cambria Math" pitchFamily="18" charset="0"/>
                <a:ea typeface="Cambria Math" pitchFamily="18" charset="0"/>
              </a:rPr>
              <a:t>В науковому доробку </a:t>
            </a:r>
            <a:r>
              <a:rPr lang="uk-UA" b="1" i="1" dirty="0" err="1">
                <a:solidFill>
                  <a:srgbClr val="FFFF00"/>
                </a:solidFill>
                <a:latin typeface="Cambria Math" pitchFamily="18" charset="0"/>
                <a:ea typeface="Cambria Math" pitchFamily="18" charset="0"/>
              </a:rPr>
              <a:t>публікаціі</a:t>
            </a:r>
            <a:r>
              <a:rPr lang="uk-UA" b="1" i="1" dirty="0">
                <a:solidFill>
                  <a:srgbClr val="FFFF00"/>
                </a:solidFill>
                <a:latin typeface="Cambria Math" pitchFamily="18" charset="0"/>
                <a:ea typeface="Cambria Math" pitchFamily="18" charset="0"/>
              </a:rPr>
              <a:t> у періодичних </a:t>
            </a:r>
          </a:p>
          <a:p>
            <a:pPr algn="ctr"/>
            <a:r>
              <a:rPr lang="uk-UA" b="1" i="1" dirty="0">
                <a:solidFill>
                  <a:srgbClr val="FFFF00"/>
                </a:solidFill>
                <a:latin typeface="Cambria Math" pitchFamily="18" charset="0"/>
                <a:ea typeface="Cambria Math" pitchFamily="18" charset="0"/>
              </a:rPr>
              <a:t>виданнях, які включено до міжнародних баз </a:t>
            </a:r>
          </a:p>
          <a:p>
            <a:pPr algn="ctr"/>
            <a:r>
              <a:rPr lang="uk-UA" b="1" i="1" dirty="0">
                <a:solidFill>
                  <a:srgbClr val="FFFF00"/>
                </a:solidFill>
                <a:latin typeface="Cambria Math" pitchFamily="18" charset="0"/>
                <a:ea typeface="Cambria Math" pitchFamily="18" charset="0"/>
              </a:rPr>
              <a:t>цитувань </a:t>
            </a:r>
            <a:r>
              <a:rPr lang="uk-UA" b="1" i="1" dirty="0" err="1">
                <a:solidFill>
                  <a:srgbClr val="FFFF00"/>
                </a:solidFill>
                <a:latin typeface="Cambria Math" pitchFamily="18" charset="0"/>
                <a:ea typeface="Cambria Math" pitchFamily="18" charset="0"/>
              </a:rPr>
              <a:t>Scopus</a:t>
            </a:r>
            <a:r>
              <a:rPr lang="uk-UA" b="1" i="1" dirty="0">
                <a:solidFill>
                  <a:srgbClr val="FFFF00"/>
                </a:solidFill>
                <a:latin typeface="Cambria Math" pitchFamily="18" charset="0"/>
                <a:ea typeface="Cambria Math" pitchFamily="18" charset="0"/>
              </a:rPr>
              <a:t>  та  </a:t>
            </a:r>
            <a:r>
              <a:rPr lang="uk-UA" b="1" i="1" dirty="0" err="1">
                <a:solidFill>
                  <a:srgbClr val="FFFF00"/>
                </a:solidFill>
                <a:latin typeface="Cambria Math" pitchFamily="18" charset="0"/>
                <a:ea typeface="Cambria Math" pitchFamily="18" charset="0"/>
              </a:rPr>
              <a:t>Web</a:t>
            </a:r>
            <a:r>
              <a:rPr lang="uk-UA" b="1" i="1" dirty="0">
                <a:solidFill>
                  <a:srgbClr val="FFFF00"/>
                </a:solidFill>
                <a:latin typeface="Cambria Math" pitchFamily="18" charset="0"/>
                <a:ea typeface="Cambria Math" pitchFamily="18" charset="0"/>
              </a:rPr>
              <a:t> </a:t>
            </a:r>
            <a:r>
              <a:rPr lang="uk-UA" b="1" i="1" dirty="0" err="1">
                <a:solidFill>
                  <a:srgbClr val="FFFF00"/>
                </a:solidFill>
                <a:latin typeface="Cambria Math" pitchFamily="18" charset="0"/>
                <a:ea typeface="Cambria Math" pitchFamily="18" charset="0"/>
              </a:rPr>
              <a:t>of</a:t>
            </a:r>
            <a:r>
              <a:rPr lang="uk-UA" b="1" i="1" dirty="0">
                <a:solidFill>
                  <a:srgbClr val="FFFF0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uk-UA" b="1" i="1" dirty="0" err="1">
                <a:solidFill>
                  <a:srgbClr val="FFFF00"/>
                </a:solidFill>
                <a:latin typeface="Cambria Math" pitchFamily="18" charset="0"/>
                <a:ea typeface="Cambria Math" pitchFamily="18" charset="0"/>
              </a:rPr>
              <a:t>Science</a:t>
            </a:r>
            <a:r>
              <a:rPr lang="uk-UA" b="1" i="1" dirty="0">
                <a:solidFill>
                  <a:srgbClr val="FFFF00"/>
                </a:solidFill>
                <a:latin typeface="Cambria Math" pitchFamily="18" charset="0"/>
                <a:ea typeface="Cambria Math" pitchFamily="18" charset="0"/>
              </a:rPr>
              <a:t> 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3933056"/>
            <a:ext cx="3528392" cy="2088232"/>
          </a:xfrm>
        </p:spPr>
        <p:txBody>
          <a:bodyPr>
            <a:normAutofit fontScale="90000"/>
          </a:bodyPr>
          <a:lstStyle/>
          <a:p>
            <a:r>
              <a:rPr lang="ru-RU" b="1" i="1">
                <a:solidFill>
                  <a:schemeClr val="accent2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/>
            </a:r>
            <a:br>
              <a:rPr lang="ru-RU" b="1" i="1">
                <a:solidFill>
                  <a:schemeClr val="accent2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</a:br>
            <a:r>
              <a:rPr lang="ru-RU" sz="4900" b="1" i="1">
                <a:solidFill>
                  <a:schemeClr val="accent1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КРАВЕЦЬ</a:t>
            </a:r>
            <a:br>
              <a:rPr lang="ru-RU" sz="4900" b="1" i="1">
                <a:solidFill>
                  <a:schemeClr val="accent1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</a:br>
            <a:r>
              <a:rPr lang="ru-RU" sz="4900" b="1" i="1">
                <a:solidFill>
                  <a:schemeClr val="accent1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ВАСИЛЬ ІВАНОВИЧ</a:t>
            </a:r>
            <a:endParaRPr lang="ru-RU" sz="4900" b="1" i="1" dirty="0">
              <a:solidFill>
                <a:schemeClr val="accent1">
                  <a:lumMod val="75000"/>
                </a:schemeClr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4" name="Line 2"/>
          <p:cNvSpPr>
            <a:spLocks noChangeShapeType="1"/>
          </p:cNvSpPr>
          <p:nvPr/>
        </p:nvSpPr>
        <p:spPr bwMode="auto">
          <a:xfrm flipV="1">
            <a:off x="2368550" y="2057400"/>
            <a:ext cx="381000" cy="38100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1" name="AutoShape 20"/>
          <p:cNvSpPr>
            <a:spLocks noChangeArrowheads="1"/>
          </p:cNvSpPr>
          <p:nvPr/>
        </p:nvSpPr>
        <p:spPr bwMode="gray">
          <a:xfrm>
            <a:off x="3851920" y="692696"/>
            <a:ext cx="4896544" cy="720080"/>
          </a:xfrm>
          <a:prstGeom prst="roundRect">
            <a:avLst>
              <a:gd name="adj" fmla="val 50000"/>
            </a:avLst>
          </a:prstGeom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3779912" y="692696"/>
            <a:ext cx="489654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uk-UA" b="1" i="1" dirty="0">
                <a:solidFill>
                  <a:srgbClr val="FFFF00"/>
                </a:solidFill>
                <a:latin typeface="Cambria Math" pitchFamily="18" charset="0"/>
                <a:ea typeface="Cambria Math" pitchFamily="18" charset="0"/>
              </a:rPr>
              <a:t>Кандидат фізико-математичних наук, доцент  кафедри  «Вища математика і фізика»</a:t>
            </a:r>
          </a:p>
        </p:txBody>
      </p:sp>
      <p:sp>
        <p:nvSpPr>
          <p:cNvPr id="23" name="AutoShape 22"/>
          <p:cNvSpPr>
            <a:spLocks noChangeArrowheads="1"/>
          </p:cNvSpPr>
          <p:nvPr/>
        </p:nvSpPr>
        <p:spPr bwMode="gray">
          <a:xfrm>
            <a:off x="3851920" y="1700808"/>
            <a:ext cx="4896544" cy="720080"/>
          </a:xfrm>
          <a:prstGeom prst="roundRect">
            <a:avLst>
              <a:gd name="adj" fmla="val 50000"/>
            </a:avLst>
          </a:prstGeom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3779912" y="1700808"/>
            <a:ext cx="496855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uk-UA" b="1" i="1" dirty="0">
                <a:solidFill>
                  <a:srgbClr val="FFFF00"/>
                </a:solidFill>
                <a:latin typeface="Cambria Math" pitchFamily="18" charset="0"/>
                <a:ea typeface="Cambria Math" pitchFamily="18" charset="0"/>
              </a:rPr>
              <a:t>Стаж науково-педагогічної роботи – 40 років. </a:t>
            </a:r>
          </a:p>
          <a:p>
            <a:pPr algn="ctr" eaLnBrk="0" hangingPunct="0"/>
            <a:r>
              <a:rPr lang="uk-UA" b="1" i="1" dirty="0">
                <a:solidFill>
                  <a:srgbClr val="FFFF00"/>
                </a:solidFill>
                <a:latin typeface="Cambria Math" pitchFamily="18" charset="0"/>
                <a:ea typeface="Cambria Math" pitchFamily="18" charset="0"/>
              </a:rPr>
              <a:t>В ТДАТУ працює  з 1986 року</a:t>
            </a:r>
            <a:endParaRPr lang="en-US" b="1" i="1" dirty="0">
              <a:solidFill>
                <a:srgbClr val="FFFF0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25" name="AutoShape 24"/>
          <p:cNvSpPr>
            <a:spLocks noChangeArrowheads="1"/>
          </p:cNvSpPr>
          <p:nvPr/>
        </p:nvSpPr>
        <p:spPr bwMode="gray">
          <a:xfrm>
            <a:off x="3851920" y="2780928"/>
            <a:ext cx="4824536" cy="1008112"/>
          </a:xfrm>
          <a:prstGeom prst="roundRect">
            <a:avLst>
              <a:gd name="adj" fmla="val 50000"/>
            </a:avLst>
          </a:prstGeom>
          <a:ln w="19050"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3851920" y="2780928"/>
            <a:ext cx="489654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uk-UA" b="1" i="1" dirty="0">
                <a:solidFill>
                  <a:srgbClr val="FFFF00"/>
                </a:solidFill>
                <a:latin typeface="Cambria Math" pitchFamily="18" charset="0"/>
                <a:ea typeface="Cambria Math" pitchFamily="18" charset="0"/>
              </a:rPr>
              <a:t>Почесний професор Таврійського державного агротехнологічного університету імені Дмитра Моторного</a:t>
            </a:r>
            <a:endParaRPr lang="uk-UA" sz="2200" b="1" i="1" dirty="0">
              <a:solidFill>
                <a:srgbClr val="FFFF0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27" name="Oval 26"/>
          <p:cNvSpPr>
            <a:spLocks noChangeArrowheads="1"/>
          </p:cNvSpPr>
          <p:nvPr/>
        </p:nvSpPr>
        <p:spPr bwMode="gray">
          <a:xfrm>
            <a:off x="3851920" y="980728"/>
            <a:ext cx="228600" cy="228600"/>
          </a:xfrm>
          <a:prstGeom prst="ellipse">
            <a:avLst/>
          </a:prstGeom>
          <a:solidFill>
            <a:srgbClr val="FFFF00"/>
          </a:soli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8" name="Oval 27"/>
          <p:cNvSpPr>
            <a:spLocks noChangeArrowheads="1"/>
          </p:cNvSpPr>
          <p:nvPr/>
        </p:nvSpPr>
        <p:spPr bwMode="gray">
          <a:xfrm>
            <a:off x="3851920" y="1988840"/>
            <a:ext cx="228600" cy="228600"/>
          </a:xfrm>
          <a:prstGeom prst="ellipse">
            <a:avLst/>
          </a:prstGeom>
          <a:solidFill>
            <a:srgbClr val="FFFF00"/>
          </a:soli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9" name="Oval 28"/>
          <p:cNvSpPr>
            <a:spLocks noChangeArrowheads="1"/>
          </p:cNvSpPr>
          <p:nvPr/>
        </p:nvSpPr>
        <p:spPr bwMode="gray">
          <a:xfrm>
            <a:off x="3851920" y="3212976"/>
            <a:ext cx="228600" cy="228600"/>
          </a:xfrm>
          <a:prstGeom prst="ellipse">
            <a:avLst/>
          </a:prstGeom>
          <a:solidFill>
            <a:srgbClr val="FFFF00"/>
          </a:soli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0" name="AutoShape 29"/>
          <p:cNvSpPr>
            <a:spLocks noChangeArrowheads="1"/>
          </p:cNvSpPr>
          <p:nvPr/>
        </p:nvSpPr>
        <p:spPr bwMode="gray">
          <a:xfrm>
            <a:off x="3851920" y="4149080"/>
            <a:ext cx="4896544" cy="864096"/>
          </a:xfrm>
          <a:prstGeom prst="roundRect">
            <a:avLst>
              <a:gd name="adj" fmla="val 50000"/>
            </a:avLst>
          </a:prstGeom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3995936" y="4149080"/>
            <a:ext cx="468052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uk-UA" b="1" i="1" dirty="0">
                <a:solidFill>
                  <a:srgbClr val="FFFF00"/>
                </a:solidFill>
                <a:latin typeface="Cambria Math" pitchFamily="18" charset="0"/>
                <a:ea typeface="Cambria Math" pitchFamily="18" charset="0"/>
              </a:rPr>
              <a:t>Автор навчальних посібників, статей в наукових фахових журналах, доповідей на конференціях різних рівнів</a:t>
            </a:r>
          </a:p>
        </p:txBody>
      </p:sp>
      <p:sp>
        <p:nvSpPr>
          <p:cNvPr id="32" name="Oval 31"/>
          <p:cNvSpPr>
            <a:spLocks noChangeArrowheads="1"/>
          </p:cNvSpPr>
          <p:nvPr/>
        </p:nvSpPr>
        <p:spPr bwMode="gray">
          <a:xfrm>
            <a:off x="3851920" y="5733256"/>
            <a:ext cx="228600" cy="228600"/>
          </a:xfrm>
          <a:prstGeom prst="ellipse">
            <a:avLst/>
          </a:prstGeom>
          <a:solidFill>
            <a:srgbClr val="FFFF00"/>
          </a:soli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4788024" y="4869160"/>
            <a:ext cx="2375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dirty="0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5" name="Oval 34"/>
          <p:cNvSpPr>
            <a:spLocks noChangeArrowheads="1"/>
          </p:cNvSpPr>
          <p:nvPr/>
        </p:nvSpPr>
        <p:spPr bwMode="gray">
          <a:xfrm>
            <a:off x="3851920" y="4437112"/>
            <a:ext cx="216024" cy="216024"/>
          </a:xfrm>
          <a:prstGeom prst="ellipse">
            <a:avLst/>
          </a:prstGeom>
          <a:solidFill>
            <a:srgbClr val="FFFF00"/>
          </a:soli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pic>
        <p:nvPicPr>
          <p:cNvPr id="36" name="Picture 4" descr="На изображении может находиться: 1 человек, костюм и часть тела крупным планом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 l="4577" r="1602"/>
          <a:stretch>
            <a:fillRect/>
          </a:stretch>
        </p:blipFill>
        <p:spPr bwMode="auto">
          <a:xfrm>
            <a:off x="395536" y="476672"/>
            <a:ext cx="2952328" cy="33123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A97D022-A61F-46D7-8E78-E159102C666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9752" y="2852936"/>
            <a:ext cx="3155294" cy="1524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71572540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501008"/>
            <a:ext cx="3240360" cy="2736304"/>
          </a:xfrm>
        </p:spPr>
        <p:txBody>
          <a:bodyPr>
            <a:normAutofit/>
          </a:bodyPr>
          <a:lstStyle/>
          <a:p>
            <a:r>
              <a:rPr lang="ru-RU" sz="3600" b="1" i="1" dirty="0">
                <a:solidFill>
                  <a:schemeClr val="accent1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ДЯДЯ </a:t>
            </a:r>
            <a:br>
              <a:rPr lang="ru-RU" sz="3600" b="1" i="1" dirty="0">
                <a:solidFill>
                  <a:schemeClr val="accent1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</a:br>
            <a:r>
              <a:rPr lang="ru-RU" sz="3600" b="1" i="1" dirty="0">
                <a:solidFill>
                  <a:schemeClr val="accent1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 ВІКТОР МИХАЙЛОВИЧ</a:t>
            </a:r>
          </a:p>
        </p:txBody>
      </p:sp>
      <p:sp>
        <p:nvSpPr>
          <p:cNvPr id="21" name="AutoShape 20"/>
          <p:cNvSpPr>
            <a:spLocks noChangeArrowheads="1"/>
          </p:cNvSpPr>
          <p:nvPr/>
        </p:nvSpPr>
        <p:spPr bwMode="gray">
          <a:xfrm>
            <a:off x="3851920" y="836712"/>
            <a:ext cx="4673352" cy="864096"/>
          </a:xfrm>
          <a:prstGeom prst="roundRect">
            <a:avLst>
              <a:gd name="adj" fmla="val 50000"/>
            </a:avLst>
          </a:prstGeom>
          <a:ln w="19050"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3995936" y="908720"/>
            <a:ext cx="453650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uk-UA" b="1" i="1" dirty="0">
                <a:solidFill>
                  <a:srgbClr val="FFFF00"/>
                </a:solidFill>
                <a:latin typeface="Cambria Math" pitchFamily="18" charset="0"/>
                <a:ea typeface="Cambria Math" pitchFamily="18" charset="0"/>
              </a:rPr>
              <a:t>Кандидат технічних наук, доцент кафедри «Сільськогосподарські машини»</a:t>
            </a:r>
          </a:p>
        </p:txBody>
      </p:sp>
      <p:sp>
        <p:nvSpPr>
          <p:cNvPr id="23" name="AutoShape 22"/>
          <p:cNvSpPr>
            <a:spLocks noChangeArrowheads="1"/>
          </p:cNvSpPr>
          <p:nvPr/>
        </p:nvSpPr>
        <p:spPr bwMode="gray">
          <a:xfrm>
            <a:off x="3851920" y="2060848"/>
            <a:ext cx="4680520" cy="864096"/>
          </a:xfrm>
          <a:prstGeom prst="roundRect">
            <a:avLst>
              <a:gd name="adj" fmla="val 50000"/>
            </a:avLst>
          </a:prstGeom>
          <a:ln w="19050"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4139952" y="2060848"/>
            <a:ext cx="4176464" cy="87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uk-UA" sz="1700" b="1" i="1" dirty="0">
                <a:solidFill>
                  <a:srgbClr val="FFFF00"/>
                </a:solidFill>
                <a:latin typeface="Cambria Math" pitchFamily="18" charset="0"/>
                <a:ea typeface="Cambria Math" pitchFamily="18" charset="0"/>
              </a:rPr>
              <a:t>Закінчив Мелітопольський інститут механізації сільського господарства  в 1971 році</a:t>
            </a:r>
          </a:p>
        </p:txBody>
      </p:sp>
      <p:sp>
        <p:nvSpPr>
          <p:cNvPr id="25" name="AutoShape 24"/>
          <p:cNvSpPr>
            <a:spLocks noChangeArrowheads="1"/>
          </p:cNvSpPr>
          <p:nvPr/>
        </p:nvSpPr>
        <p:spPr bwMode="gray">
          <a:xfrm>
            <a:off x="3851920" y="3284984"/>
            <a:ext cx="4680520" cy="732656"/>
          </a:xfrm>
          <a:prstGeom prst="roundRect">
            <a:avLst>
              <a:gd name="adj" fmla="val 50000"/>
            </a:avLst>
          </a:prstGeom>
          <a:ln w="19050"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3995936" y="3356992"/>
            <a:ext cx="4608512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uk-UA" sz="1700" b="1" i="1" dirty="0">
                <a:solidFill>
                  <a:srgbClr val="FFFF00"/>
                </a:solidFill>
                <a:latin typeface="Cambria Math" pitchFamily="18" charset="0"/>
                <a:ea typeface="Cambria Math" pitchFamily="18" charset="0"/>
              </a:rPr>
              <a:t>В ТДАТУ працює з 1975 р. Стаж науково-педагогічної роботи 45 рокі</a:t>
            </a:r>
            <a:r>
              <a:rPr lang="uk-UA" b="1" i="1" dirty="0">
                <a:solidFill>
                  <a:srgbClr val="FFFF00"/>
                </a:solidFill>
                <a:latin typeface="Cambria Math" pitchFamily="18" charset="0"/>
                <a:ea typeface="Cambria Math" pitchFamily="18" charset="0"/>
              </a:rPr>
              <a:t>в. </a:t>
            </a:r>
          </a:p>
        </p:txBody>
      </p:sp>
      <p:sp>
        <p:nvSpPr>
          <p:cNvPr id="27" name="Oval 26"/>
          <p:cNvSpPr>
            <a:spLocks noChangeArrowheads="1"/>
          </p:cNvSpPr>
          <p:nvPr/>
        </p:nvSpPr>
        <p:spPr bwMode="gray">
          <a:xfrm>
            <a:off x="3851920" y="1196752"/>
            <a:ext cx="228600" cy="228600"/>
          </a:xfrm>
          <a:prstGeom prst="ellipse">
            <a:avLst/>
          </a:prstGeom>
          <a:solidFill>
            <a:srgbClr val="FFFF00"/>
          </a:soli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8" name="Oval 27"/>
          <p:cNvSpPr>
            <a:spLocks noChangeArrowheads="1"/>
          </p:cNvSpPr>
          <p:nvPr/>
        </p:nvSpPr>
        <p:spPr bwMode="gray">
          <a:xfrm>
            <a:off x="3851920" y="2348880"/>
            <a:ext cx="228600" cy="228600"/>
          </a:xfrm>
          <a:prstGeom prst="ellipse">
            <a:avLst/>
          </a:prstGeom>
          <a:solidFill>
            <a:srgbClr val="FFFF00"/>
          </a:soli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0" name="AutoShape 29"/>
          <p:cNvSpPr>
            <a:spLocks noChangeArrowheads="1"/>
          </p:cNvSpPr>
          <p:nvPr/>
        </p:nvSpPr>
        <p:spPr bwMode="gray">
          <a:xfrm>
            <a:off x="3851920" y="4509120"/>
            <a:ext cx="4680520" cy="1224136"/>
          </a:xfrm>
          <a:prstGeom prst="roundRect">
            <a:avLst>
              <a:gd name="adj" fmla="val 50000"/>
            </a:avLst>
          </a:prstGeom>
          <a:ln w="19050"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4067944" y="4509120"/>
            <a:ext cx="439248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uk-UA" b="1" i="1" dirty="0">
                <a:solidFill>
                  <a:srgbClr val="FFFF00"/>
                </a:solidFill>
                <a:latin typeface="Cambria Math" pitchFamily="18" charset="0"/>
                <a:ea typeface="Cambria Math" pitchFamily="18" charset="0"/>
              </a:rPr>
              <a:t>Керує студентським науковим гуртком, готує студентів для участі у Всеукраїнських студентських олімпіадах, опублікував 45 наукових  статей</a:t>
            </a:r>
          </a:p>
        </p:txBody>
      </p:sp>
      <p:sp>
        <p:nvSpPr>
          <p:cNvPr id="32" name="Oval 31"/>
          <p:cNvSpPr>
            <a:spLocks noChangeArrowheads="1"/>
          </p:cNvSpPr>
          <p:nvPr/>
        </p:nvSpPr>
        <p:spPr bwMode="gray">
          <a:xfrm>
            <a:off x="3851920" y="5013176"/>
            <a:ext cx="228600" cy="228600"/>
          </a:xfrm>
          <a:prstGeom prst="ellipse">
            <a:avLst/>
          </a:prstGeom>
          <a:solidFill>
            <a:srgbClr val="FFFF00"/>
          </a:soli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pic>
        <p:nvPicPr>
          <p:cNvPr id="9218" name="Picture 2" descr="http://www.tsatu.edu.ua/sgm/wp-content/uploads/sites/10/djadja-v.m.-e15238722679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548680"/>
            <a:ext cx="2220789" cy="29356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9" name="Oval 31"/>
          <p:cNvSpPr>
            <a:spLocks noChangeArrowheads="1"/>
          </p:cNvSpPr>
          <p:nvPr/>
        </p:nvSpPr>
        <p:spPr bwMode="gray">
          <a:xfrm>
            <a:off x="3851920" y="3573016"/>
            <a:ext cx="228600" cy="228600"/>
          </a:xfrm>
          <a:prstGeom prst="ellipse">
            <a:avLst/>
          </a:prstGeom>
          <a:solidFill>
            <a:srgbClr val="FFFF00"/>
          </a:soli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5A97D022-A61F-46D7-8E78-E159102C666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5736" y="2492896"/>
            <a:ext cx="3155294" cy="1524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71572540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855013cda781b5a0d6422d11187d923717e6ad8"/>
</p:tagLst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2591</TotalTime>
  <Words>833</Words>
  <Application>Microsoft Office PowerPoint</Application>
  <PresentationFormat>Экран (4:3)</PresentationFormat>
  <Paragraphs>127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  </vt:lpstr>
      <vt:lpstr>  </vt:lpstr>
      <vt:lpstr> СІРИЙ ІГОР СЕРГІЙОВИЧ</vt:lpstr>
      <vt:lpstr>КЮРЧЕВ ВОЛОДИМИР МИКОЛАЙОВИЧ</vt:lpstr>
      <vt:lpstr>ВОЛОХ АНАТОЛІЙ МИХАЙЛОВИЧ</vt:lpstr>
      <vt:lpstr>ДІОРДІЄВ ВОЛОДИМИР ТРИФОНОВИЧ</vt:lpstr>
      <vt:lpstr>     МИХАЙЛОВ           ЄВГЕН ВОЛОДИМИРОВИЧ</vt:lpstr>
      <vt:lpstr> КРАВЕЦЬ ВАСИЛЬ ІВАНОВИЧ</vt:lpstr>
      <vt:lpstr>ДЯДЯ   ВІКТОР МИХАЙЛОВИЧ</vt:lpstr>
      <vt:lpstr>ПЕТРОВ  ВІКТОР ОЛЕКСІЙОВИЧ</vt:lpstr>
      <vt:lpstr>СТРУЧАЄВ МИКОЛА ІВАНОВИЧ</vt:lpstr>
      <vt:lpstr>МОВЧАН СЕРГІЙ ІВАНОВИЧ</vt:lpstr>
      <vt:lpstr>ЩЕРБИНА ВІКТОР МИХАЙЛОВИЧ</vt:lpstr>
      <vt:lpstr>МОВЧАН ВІТАЛІЙ ФЕДОРОВИЧ</vt:lpstr>
      <vt:lpstr>З повагою, наукова бібліотека ТДАТУ</vt:lpstr>
    </vt:vector>
  </TitlesOfParts>
  <Company>http://presentation-creation.ru/powerpoint-templates.html</Company>
  <LinksUpToDate>false</LinksUpToDate>
  <SharedDoc>false</SharedDoc>
  <HyperlinkBase>http://presentation-creation.ru/powerpoint-templates.html</HyperlinkBase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Желто-синие завихрения</dc:title>
  <dc:creator>obstinate</dc:creator>
  <cp:lastModifiedBy>admin</cp:lastModifiedBy>
  <cp:revision>166</cp:revision>
  <dcterms:created xsi:type="dcterms:W3CDTF">2017-10-03T08:49:35Z</dcterms:created>
  <dcterms:modified xsi:type="dcterms:W3CDTF">2020-05-14T13:28:43Z</dcterms:modified>
</cp:coreProperties>
</file>