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4" r:id="rId5"/>
    <p:sldId id="268" r:id="rId6"/>
    <p:sldId id="258" r:id="rId7"/>
    <p:sldId id="273" r:id="rId8"/>
    <p:sldId id="274" r:id="rId9"/>
    <p:sldId id="267" r:id="rId10"/>
    <p:sldId id="275" r:id="rId11"/>
    <p:sldId id="271" r:id="rId12"/>
    <p:sldId id="272" r:id="rId13"/>
    <p:sldId id="269" r:id="rId14"/>
    <p:sldId id="257" r:id="rId15"/>
    <p:sldId id="259" r:id="rId16"/>
    <p:sldId id="261" r:id="rId17"/>
    <p:sldId id="262" r:id="rId18"/>
    <p:sldId id="263" r:id="rId19"/>
    <p:sldId id="265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1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2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0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0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3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3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2C7A-9B40-4D05-8172-BCF484DE03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B06B-F0F9-46E4-8A4A-A085D766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95514" y="2493994"/>
            <a:ext cx="7796486" cy="1938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  КНИЖКОВІЙ  ПАМ’ЯТІ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МИТТЄВОСТІ  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ВІЙНИ…</a:t>
            </a:r>
            <a:endParaRPr lang="ru-RU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«ОСТАННІ СВІДКИ» Світлана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Алексієвич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r="4914"/>
          <a:stretch/>
        </p:blipFill>
        <p:spPr>
          <a:xfrm>
            <a:off x="334852" y="1600201"/>
            <a:ext cx="3245476" cy="51608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47020" y="1600201"/>
            <a:ext cx="4340180" cy="368013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200" dirty="0" smtClean="0"/>
              <a:t>Спогади про Другу світову війну на теренах СРСР тих, кому під час війни було 6—12 років — найменш заангажованих і водночас </a:t>
            </a:r>
            <a:r>
              <a:rPr lang="uk-UA" sz="2200" dirty="0" err="1" smtClean="0"/>
              <a:t>найвразливіших</a:t>
            </a:r>
            <a:r>
              <a:rPr lang="uk-UA" sz="2200" dirty="0" smtClean="0"/>
              <a:t> її свідків. Війна очима дітей виявилася ще страшнішою, ніж та, яку закарбував жіночий погляд у книжці «У війни не жіноче обличчя». «Останні свідки» — це подвиг дитячої пам’яті. </a:t>
            </a:r>
            <a:endParaRPr lang="uk-UA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2" y="1551714"/>
            <a:ext cx="3703724" cy="5257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117" y="4888821"/>
            <a:ext cx="198746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ОКОПАХ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СТАЛІНГРАДа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Нєкрасов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7" y="1417638"/>
            <a:ext cx="3269422" cy="5378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6226" y="1600201"/>
            <a:ext cx="7156174" cy="2560982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Описувані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з </a:t>
            </a:r>
            <a:r>
              <a:rPr lang="ru-RU" dirty="0" err="1"/>
              <a:t>липня</a:t>
            </a:r>
            <a:r>
              <a:rPr lang="ru-RU" dirty="0"/>
              <a:t> 1942 року по </a:t>
            </a:r>
            <a:r>
              <a:rPr lang="ru-RU" dirty="0" err="1"/>
              <a:t>лютий</a:t>
            </a:r>
            <a:r>
              <a:rPr lang="ru-RU" dirty="0"/>
              <a:t> 1943 року, коли </a:t>
            </a:r>
            <a:r>
              <a:rPr lang="ru-RU" dirty="0" err="1"/>
              <a:t>під</a:t>
            </a:r>
            <a:r>
              <a:rPr lang="ru-RU" dirty="0"/>
              <a:t> натиском </a:t>
            </a:r>
            <a:r>
              <a:rPr lang="ru-RU" dirty="0" err="1"/>
              <a:t>німців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і </a:t>
            </a:r>
            <a:r>
              <a:rPr lang="ru-RU" dirty="0" err="1"/>
              <a:t>залишаючи</a:t>
            </a:r>
            <a:r>
              <a:rPr lang="ru-RU" dirty="0"/>
              <a:t> </a:t>
            </a:r>
            <a:r>
              <a:rPr lang="ru-RU" dirty="0" err="1"/>
              <a:t>оборонні</a:t>
            </a:r>
            <a:r>
              <a:rPr lang="ru-RU" dirty="0"/>
              <a:t> </a:t>
            </a:r>
            <a:r>
              <a:rPr lang="ru-RU" dirty="0" err="1"/>
              <a:t>рубежі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Харкова</a:t>
            </a:r>
            <a:r>
              <a:rPr lang="ru-RU" dirty="0"/>
              <a:t> і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Оскіл</a:t>
            </a:r>
            <a:r>
              <a:rPr lang="ru-RU" dirty="0"/>
              <a:t>, </a:t>
            </a:r>
            <a:r>
              <a:rPr lang="ru-RU" dirty="0" err="1"/>
              <a:t>відступали</a:t>
            </a:r>
            <a:r>
              <a:rPr lang="ru-RU" dirty="0"/>
              <a:t> за Дон,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закріпитися</a:t>
            </a:r>
            <a:r>
              <a:rPr lang="ru-RU" dirty="0"/>
              <a:t> і </a:t>
            </a:r>
            <a:r>
              <a:rPr lang="ru-RU" dirty="0" err="1"/>
              <a:t>битися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Сталінграда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- 28 </a:t>
            </a:r>
            <a:r>
              <a:rPr lang="ru-RU" dirty="0" err="1" smtClean="0"/>
              <a:t>липня</a:t>
            </a:r>
            <a:r>
              <a:rPr lang="ru-RU" dirty="0" smtClean="0"/>
              <a:t> </a:t>
            </a:r>
            <a:r>
              <a:rPr lang="ru-RU" dirty="0"/>
              <a:t>1942 року Й. В. </a:t>
            </a:r>
            <a:r>
              <a:rPr lang="ru-RU" dirty="0" err="1"/>
              <a:t>Сталіним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підписаний</a:t>
            </a:r>
            <a:r>
              <a:rPr lang="ru-RU" dirty="0"/>
              <a:t> наказ № 227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закликом</a:t>
            </a:r>
            <a:r>
              <a:rPr lang="ru-RU" dirty="0"/>
              <a:t>: «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кроку</a:t>
            </a:r>
            <a:r>
              <a:rPr lang="ru-RU" dirty="0"/>
              <a:t> назад!».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5" y="4161183"/>
            <a:ext cx="5579165" cy="2696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532" y="4943061"/>
            <a:ext cx="1987468" cy="16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«ЖИВІ І МЕРТВІ» Костянтин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Симонов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7093"/>
          <a:stretch/>
        </p:blipFill>
        <p:spPr>
          <a:xfrm>
            <a:off x="609600" y="1755617"/>
            <a:ext cx="3167271" cy="51023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9" y="4219264"/>
            <a:ext cx="5460254" cy="25714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532" y="4888821"/>
            <a:ext cx="1987468" cy="19691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38261" y="1855449"/>
            <a:ext cx="6559826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Трилогія Костянтина Симонова про людей, які брали участь у Великій Вітчизняній війні («Живі і мертві», «Солдатами не народжуються», «Останнє літо»), одне з найяскравіших творів про події Другої Світової війни у вітчизняній і світовій літературі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6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«ДРУГА СВІТОВА. Непридумані історії»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8" b="100000" l="54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65"/>
          <a:stretch/>
        </p:blipFill>
        <p:spPr>
          <a:xfrm>
            <a:off x="498764" y="1572322"/>
            <a:ext cx="3541100" cy="529380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265" y="1825626"/>
            <a:ext cx="6854536" cy="1894319"/>
          </a:xfrm>
          <a:solidFill>
            <a:schemeClr val="bg2"/>
          </a:solidFill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В книзі зібрані спогади про війну, людей, які її пережили. Видання живе і цікаве, читаєш і розумієш, наскільки все тоді було складно, бачиш ті події очима очевидців.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047" y="4752712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30" y="3792682"/>
            <a:ext cx="5184288" cy="29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79" y="4820612"/>
            <a:ext cx="1987468" cy="196917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ЗОРІ ТУТ ТИХІ...» Борис Васильєв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4554" r="7587" b="5172"/>
          <a:stretch/>
        </p:blipFill>
        <p:spPr>
          <a:xfrm>
            <a:off x="609599" y="1417638"/>
            <a:ext cx="3328555" cy="523638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39442" y="1442894"/>
            <a:ext cx="6846371" cy="2510125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Дивовижна та зворушлива історія про п'ятьох молодих дівчат, які без роздумів відправилися на фронт. Скільки потрібно мати мужності, щоб віддати своє життя заради майбутніх поколінь?</a:t>
            </a:r>
          </a:p>
          <a:p>
            <a:pPr marL="0" indent="0" algn="just">
              <a:buNone/>
            </a:pPr>
            <a:r>
              <a:rPr lang="uk-UA" dirty="0" smtClean="0"/>
              <a:t>Хоробрість, відвага, героїзм – ці якості линуть через весь роман червоною ниткою. Розуміючи, що майбутній бій практично не має шансів на перемогу, адже сили з самого початку не рівні, головні героїні все одно йдуть вперед, ризикуючи собою.</a:t>
            </a:r>
          </a:p>
          <a:p>
            <a:pPr marL="0" indent="0" algn="just">
              <a:buNone/>
            </a:pPr>
            <a:r>
              <a:rPr lang="uk-UA" dirty="0" smtClean="0"/>
              <a:t>Твір дійсно бере за душу, адже автор зміг передати не тільки увесь трагізм того, що відбувалося, але й розповів про героїчні вчинки та мудрість людей того покоління.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41" y="3953019"/>
            <a:ext cx="6851072" cy="28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" y="365125"/>
            <a:ext cx="11402568" cy="1325563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«І ОДИН У ПОЛІ ВОЇН» Юрій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Дольд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-Михайлик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/>
          <a:stretch/>
        </p:blipFill>
        <p:spPr>
          <a:xfrm>
            <a:off x="438913" y="1825625"/>
            <a:ext cx="3315674" cy="488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9100" y="1825625"/>
            <a:ext cx="7356763" cy="232034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Книга Юрія </a:t>
            </a:r>
            <a:r>
              <a:rPr lang="uk-UA" dirty="0" err="1" smtClean="0"/>
              <a:t>Дольд</a:t>
            </a:r>
            <a:r>
              <a:rPr lang="uk-UA" dirty="0" smtClean="0"/>
              <a:t>-Михайлика вперше вийшла </a:t>
            </a:r>
            <a:r>
              <a:rPr lang="uk-UA" dirty="0" smtClean="0"/>
              <a:t>у </a:t>
            </a:r>
            <a:r>
              <a:rPr lang="uk-UA" dirty="0" smtClean="0"/>
              <a:t>світ у 1956 році і мала великий успіх у читачів. Описані у ній події відбуваються під час Другої світової війни на тимчасово окупованій території Білорусії, Франції та Італії. У центрі твору — доля мужнього й сміливого розвідника, який веде смертельно небезпечну гру в фашистському лігві. Автор зумів побудувати гострий сюжет, наситивши твір яскравими сценами та епізодами.</a:t>
            </a:r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32" y="4786167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92" y="4214812"/>
            <a:ext cx="5530133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«ЩИТ І МЕЧ» Вадим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Кожевніков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-791" r="-661" b="791"/>
          <a:stretch/>
        </p:blipFill>
        <p:spPr>
          <a:xfrm>
            <a:off x="305465" y="1825625"/>
            <a:ext cx="3949848" cy="49531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2428" y="1825625"/>
            <a:ext cx="7319241" cy="2812636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Роман відомого російського письменника Вадима </a:t>
            </a:r>
            <a:r>
              <a:rPr lang="uk-UA" dirty="0" err="1" smtClean="0"/>
              <a:t>Кожевнікова</a:t>
            </a:r>
            <a:r>
              <a:rPr lang="uk-UA" dirty="0" smtClean="0"/>
              <a:t> </a:t>
            </a:r>
            <a:r>
              <a:rPr lang="uk-UA" dirty="0" smtClean="0"/>
              <a:t>- данина поваги смертельно </a:t>
            </a:r>
            <a:r>
              <a:rPr lang="uk-UA" dirty="0" smtClean="0"/>
              <a:t>небезпечній роботі </a:t>
            </a:r>
            <a:r>
              <a:rPr lang="uk-UA" dirty="0" smtClean="0"/>
              <a:t>радянської розвідки в роки Другої світової війни. Головний герой, Олександр </a:t>
            </a:r>
            <a:r>
              <a:rPr lang="uk-UA" dirty="0" err="1" smtClean="0"/>
              <a:t>Бєлов</a:t>
            </a:r>
            <a:r>
              <a:rPr lang="uk-UA" dirty="0" smtClean="0"/>
              <a:t>, за службовим обов'язком повинен прийняти вигляд ворога своєї Батьківщини і, щохвилини ризикуючи життям, </a:t>
            </a:r>
            <a:r>
              <a:rPr lang="uk-UA" dirty="0" smtClean="0"/>
              <a:t>вести </a:t>
            </a:r>
            <a:r>
              <a:rPr lang="uk-UA" dirty="0" smtClean="0"/>
              <a:t>важку боротьбу в тилу ворога. «Щит і меч» - це не тільки гостросюжетна шпигунська історія, повна політичних інтриг і нескінченних випробувань розуму і сили волі окремих людей, це широке, повне драматичних колізій історичне полотно, що розкриває перед читачем соціальні та психологічні коріння </a:t>
            </a:r>
            <a:r>
              <a:rPr lang="uk-UA" dirty="0" smtClean="0"/>
              <a:t>найтрагічнішого </a:t>
            </a:r>
            <a:r>
              <a:rPr lang="uk-UA" dirty="0" smtClean="0"/>
              <a:t>протистояння двадцятого століття.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32" y="4888821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>
          <a:xfrm>
            <a:off x="4382427" y="4687956"/>
            <a:ext cx="5567877" cy="21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списках не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значився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Борис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Васильєв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1711324"/>
            <a:ext cx="3148445" cy="4911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04532" y="4888820"/>
            <a:ext cx="1987468" cy="19691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6470" y="1711323"/>
            <a:ext cx="7315199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Серед книг про війну твори Бориса Васильєва займають особливе місце. Причин тому кілька: по-перше, він вміє просто, чітко і лаконічно, буквально </a:t>
            </a:r>
            <a:r>
              <a:rPr lang="uk-UA" sz="2400" dirty="0" smtClean="0"/>
              <a:t>декількома реченнями, </a:t>
            </a:r>
            <a:r>
              <a:rPr lang="uk-UA" sz="2400" dirty="0" smtClean="0"/>
              <a:t>намалювати об'ємну картину війни і людини на війні. Напевно, ніхто ще не писав про війну так суворо, точно і пронизливо-ясно, як Васильєв.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53" y="4310957"/>
            <a:ext cx="4938041" cy="24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1939155" cy="114300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«ГАРЯЧИЙ СНІГ»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Бондарєв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4"/>
          <a:stretch/>
        </p:blipFill>
        <p:spPr>
          <a:xfrm>
            <a:off x="264499" y="1513899"/>
            <a:ext cx="3299806" cy="51035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0109" y="1513899"/>
            <a:ext cx="7865917" cy="2445038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Дія роману «Гарячий сніг» </a:t>
            </a:r>
            <a:r>
              <a:rPr lang="uk-UA" dirty="0" smtClean="0"/>
              <a:t>відбувається </a:t>
            </a:r>
            <a:r>
              <a:rPr lang="uk-UA" dirty="0" smtClean="0"/>
              <a:t>під Сталінградом. Радянські війська блокують 6-ту армію генерала Паулюса. Група армій «Дон» під керівництвом фельдмаршала </a:t>
            </a:r>
            <a:r>
              <a:rPr lang="uk-UA" dirty="0" err="1" smtClean="0"/>
              <a:t>Манштейна</a:t>
            </a:r>
            <a:r>
              <a:rPr lang="uk-UA" dirty="0" smtClean="0"/>
              <a:t> </a:t>
            </a:r>
            <a:r>
              <a:rPr lang="uk-UA" dirty="0" smtClean="0"/>
              <a:t>намагається </a:t>
            </a:r>
            <a:r>
              <a:rPr lang="uk-UA" dirty="0" smtClean="0"/>
              <a:t>деблокувати армію Паулюса. Бій, описаний </a:t>
            </a:r>
            <a:r>
              <a:rPr lang="uk-UA" dirty="0" smtClean="0"/>
              <a:t>у </a:t>
            </a:r>
            <a:r>
              <a:rPr lang="uk-UA" dirty="0" smtClean="0"/>
              <a:t>романі, визначив результат всієї Сталінградської битви.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502" y="4905829"/>
            <a:ext cx="1906943" cy="1889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0831"/>
          <a:stretch/>
        </p:blipFill>
        <p:spPr>
          <a:xfrm>
            <a:off x="3771900" y="4055198"/>
            <a:ext cx="6562602" cy="264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3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87922" cy="1143000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«ПОВІСТЬ ПРО СПРАВЖНЮ ЛЮДИНУ»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Борис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Полєвой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1"/>
          <a:stretch/>
        </p:blipFill>
        <p:spPr>
          <a:xfrm>
            <a:off x="433036" y="1552286"/>
            <a:ext cx="3432382" cy="52519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1278" y="1552286"/>
            <a:ext cx="7079504" cy="226117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Сюжет </a:t>
            </a:r>
            <a:r>
              <a:rPr lang="ru-RU" dirty="0" err="1" smtClean="0"/>
              <a:t>цієї</a:t>
            </a:r>
            <a:r>
              <a:rPr lang="ru-RU" dirty="0" smtClean="0"/>
              <a:t> книги </a:t>
            </a:r>
            <a:r>
              <a:rPr lang="ru-RU" dirty="0" err="1"/>
              <a:t>побудований</a:t>
            </a:r>
            <a:r>
              <a:rPr lang="ru-RU" dirty="0"/>
              <a:t> на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подіях</a:t>
            </a:r>
            <a:r>
              <a:rPr lang="ru-RU" dirty="0"/>
              <a:t>,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героїзму</a:t>
            </a:r>
            <a:r>
              <a:rPr lang="ru-RU" dirty="0" smtClean="0"/>
              <a:t> </a:t>
            </a:r>
            <a:r>
              <a:rPr lang="ru-RU" dirty="0" err="1" smtClean="0"/>
              <a:t>пораненого</a:t>
            </a:r>
            <a:r>
              <a:rPr lang="ru-RU" dirty="0" smtClean="0"/>
              <a:t> </a:t>
            </a:r>
            <a:r>
              <a:rPr lang="ru-RU" dirty="0" err="1" smtClean="0"/>
              <a:t>льотчика</a:t>
            </a:r>
            <a:r>
              <a:rPr lang="ru-RU" dirty="0" smtClean="0"/>
              <a:t> </a:t>
            </a:r>
            <a:r>
              <a:rPr lang="ru-RU" dirty="0" err="1" smtClean="0"/>
              <a:t>Маресьєва</a:t>
            </a:r>
            <a:r>
              <a:rPr lang="ru-RU" dirty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втратив</a:t>
            </a:r>
            <a:r>
              <a:rPr lang="ru-RU" dirty="0" smtClean="0"/>
              <a:t> ногу та всю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пробирався</a:t>
            </a:r>
            <a:r>
              <a:rPr lang="ru-RU" dirty="0" smtClean="0"/>
              <a:t> до </a:t>
            </a:r>
            <a:r>
              <a:rPr lang="ru-RU" dirty="0" err="1" smtClean="0"/>
              <a:t>своїх</a:t>
            </a:r>
            <a:r>
              <a:rPr lang="ru-RU" dirty="0" smtClean="0"/>
              <a:t> на </a:t>
            </a:r>
            <a:r>
              <a:rPr lang="ru-RU" dirty="0" err="1" smtClean="0"/>
              <a:t>морозі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санітари</a:t>
            </a:r>
            <a:r>
              <a:rPr lang="ru-RU" dirty="0" smtClean="0"/>
              <a:t>, </a:t>
            </a:r>
            <a:r>
              <a:rPr lang="ru-RU" dirty="0" err="1" smtClean="0"/>
              <a:t>ледве</a:t>
            </a:r>
            <a:r>
              <a:rPr lang="ru-RU" dirty="0" smtClean="0"/>
              <a:t> </a:t>
            </a:r>
            <a:r>
              <a:rPr lang="ru-RU" dirty="0" err="1" smtClean="0"/>
              <a:t>притомного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32" y="4763864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78" y="3912079"/>
            <a:ext cx="5302658" cy="29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049" y="1795345"/>
            <a:ext cx="80065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світі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неможливого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нема:</a:t>
            </a:r>
          </a:p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До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всього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можна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стежку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повернути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тільки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пам'ять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Пам'ять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німа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</a:p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хоче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ні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мовчати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ні</a:t>
            </a:r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забути.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            І. </a:t>
            </a:r>
            <a:r>
              <a:rPr lang="ru-RU" sz="2400" dirty="0" err="1" smtClean="0"/>
              <a:t>Васильківська</a:t>
            </a:r>
            <a:r>
              <a:rPr lang="ru-RU" sz="2400" dirty="0" smtClean="0"/>
              <a:t>  До Дня </a:t>
            </a:r>
            <a:r>
              <a:rPr lang="ru-RU" sz="2400" dirty="0" err="1" smtClean="0"/>
              <a:t>примирення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0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828" y="6053071"/>
            <a:ext cx="535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Презентацію підготувала провідний бібліотекар абонементу художньої літератури Тетяна </a:t>
            </a:r>
            <a:r>
              <a:rPr lang="uk-UA" dirty="0" err="1" smtClean="0">
                <a:solidFill>
                  <a:schemeClr val="bg1"/>
                </a:solidFill>
              </a:rPr>
              <a:t>Кас</a:t>
            </a:r>
            <a:r>
              <a:rPr lang="uk-UA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янова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02375" y="1969865"/>
            <a:ext cx="6318563" cy="3370761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Сер </a:t>
            </a:r>
            <a:r>
              <a:rPr lang="ru-RU" dirty="0" err="1" smtClean="0"/>
              <a:t>Вінстон</a:t>
            </a:r>
            <a:r>
              <a:rPr lang="ru-RU" dirty="0" smtClean="0"/>
              <a:t> </a:t>
            </a:r>
            <a:r>
              <a:rPr lang="ru-RU" dirty="0" err="1" smtClean="0"/>
              <a:t>Черчілль</a:t>
            </a:r>
            <a:r>
              <a:rPr lang="ru-RU" dirty="0" smtClean="0"/>
              <a:t> (1874–1965) –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і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ХХ </a:t>
            </a:r>
            <a:r>
              <a:rPr lang="ru-RU" dirty="0" err="1" smtClean="0"/>
              <a:t>сторіччя</a:t>
            </a:r>
            <a:r>
              <a:rPr lang="ru-RU" dirty="0" smtClean="0"/>
              <a:t>, за час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побувати</a:t>
            </a:r>
            <a:r>
              <a:rPr lang="ru-RU" dirty="0" smtClean="0"/>
              <a:t> </a:t>
            </a:r>
            <a:r>
              <a:rPr lang="ru-RU" dirty="0" err="1" smtClean="0"/>
              <a:t>прем'єр-міністром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,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перебуваючи</a:t>
            </a:r>
            <a:r>
              <a:rPr lang="ru-RU" dirty="0" smtClean="0"/>
              <a:t> на </a:t>
            </a:r>
            <a:r>
              <a:rPr lang="ru-RU" dirty="0" err="1" smtClean="0"/>
              <a:t>посаді</a:t>
            </a:r>
            <a:r>
              <a:rPr lang="ru-RU" dirty="0" smtClean="0"/>
              <a:t> </a:t>
            </a:r>
            <a:r>
              <a:rPr lang="ru-RU" dirty="0" err="1" smtClean="0"/>
              <a:t>міністра</a:t>
            </a:r>
            <a:r>
              <a:rPr lang="ru-RU" dirty="0" smtClean="0"/>
              <a:t> оборони у </a:t>
            </a:r>
            <a:r>
              <a:rPr lang="ru-RU" dirty="0" err="1" smtClean="0"/>
              <a:t>найтяжчі</a:t>
            </a:r>
            <a:r>
              <a:rPr lang="ru-RU" dirty="0" smtClean="0"/>
              <a:t> для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співдружності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, а то й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переоцінити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</a:t>
            </a:r>
            <a:r>
              <a:rPr lang="ru-RU" dirty="0" err="1" smtClean="0"/>
              <a:t>Вінстона</a:t>
            </a:r>
            <a:r>
              <a:rPr lang="ru-RU" dirty="0" smtClean="0"/>
              <a:t> </a:t>
            </a:r>
            <a:r>
              <a:rPr lang="ru-RU" dirty="0" err="1" smtClean="0"/>
              <a:t>Черчілля</a:t>
            </a:r>
            <a:r>
              <a:rPr lang="ru-RU" dirty="0" smtClean="0"/>
              <a:t> у справу перемоги </a:t>
            </a:r>
            <a:r>
              <a:rPr lang="ru-RU" dirty="0" err="1" smtClean="0"/>
              <a:t>союзницьких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над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, коли </a:t>
            </a:r>
            <a:r>
              <a:rPr lang="ru-RU" dirty="0" err="1" smtClean="0"/>
              <a:t>світ</a:t>
            </a:r>
            <a:r>
              <a:rPr lang="ru-RU" dirty="0" smtClean="0"/>
              <a:t> постав перед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масштабної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мудра і </a:t>
            </a:r>
            <a:r>
              <a:rPr lang="ru-RU" dirty="0" err="1" smtClean="0"/>
              <a:t>виважена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альянсу </a:t>
            </a:r>
            <a:r>
              <a:rPr lang="ru-RU" dirty="0" err="1" smtClean="0"/>
              <a:t>країн-союзників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подальшому</a:t>
            </a:r>
            <a:r>
              <a:rPr lang="ru-RU" dirty="0" smtClean="0"/>
              <a:t> дозволило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перемогу над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 та </a:t>
            </a:r>
            <a:r>
              <a:rPr lang="ru-RU" dirty="0" err="1" smtClean="0"/>
              <a:t>Японії</a:t>
            </a:r>
            <a:r>
              <a:rPr lang="ru-RU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211339" cy="151441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«СПОГАДИ ПРО ДРУГУ СВІТОВУ ВІЙНУ»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Вінстон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Черчілль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9" b="792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73" b="20542"/>
          <a:stretch/>
        </p:blipFill>
        <p:spPr>
          <a:xfrm>
            <a:off x="0" y="1789048"/>
            <a:ext cx="5596116" cy="467801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172" y="4886921"/>
            <a:ext cx="1986242" cy="1971079"/>
          </a:xfrm>
          <a:prstGeom prst="rect">
            <a:avLst/>
          </a:prstGeom>
        </p:spPr>
      </p:pic>
      <p:sp>
        <p:nvSpPr>
          <p:cNvPr id="2" name="Прямоугольник с одним скругленным углом 1"/>
          <p:cNvSpPr/>
          <p:nvPr/>
        </p:nvSpPr>
        <p:spPr>
          <a:xfrm rot="308374">
            <a:off x="1346952" y="5901108"/>
            <a:ext cx="651941" cy="274815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 rot="440461">
            <a:off x="3819991" y="5908165"/>
            <a:ext cx="573772" cy="232325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«КРИВАВІ  ЗЕМЛІ»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Тімоті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Снайдер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" y="1736415"/>
            <a:ext cx="3472411" cy="492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444" y="1736415"/>
            <a:ext cx="7185426" cy="2381618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Книжка "</a:t>
            </a:r>
            <a:r>
              <a:rPr lang="ru-RU" dirty="0" err="1" smtClean="0"/>
              <a:t>Криваві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"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все </a:t>
            </a:r>
            <a:r>
              <a:rPr lang="ru-RU" dirty="0" err="1" smtClean="0"/>
              <a:t>минуле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з 1933 року, і, за словами автора, </a:t>
            </a:r>
            <a:r>
              <a:rPr lang="ru-RU" dirty="0" err="1" smtClean="0"/>
              <a:t>це</a:t>
            </a:r>
            <a:r>
              <a:rPr lang="ru-RU" dirty="0" smtClean="0"/>
              <a:t> "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вбивства</a:t>
            </a:r>
            <a:r>
              <a:rPr lang="ru-RU" dirty="0" smtClean="0"/>
              <a:t>. 14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жертвами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нацистської</a:t>
            </a:r>
            <a:r>
              <a:rPr lang="ru-RU" dirty="0" smtClean="0"/>
              <a:t> </a:t>
            </a:r>
            <a:r>
              <a:rPr lang="ru-RU" dirty="0" err="1" smtClean="0"/>
              <a:t>винищувальної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- а часто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 і </a:t>
            </a:r>
            <a:r>
              <a:rPr lang="ru-RU" dirty="0" err="1" smtClean="0"/>
              <a:t>нацистської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- але в </a:t>
            </a:r>
            <a:r>
              <a:rPr lang="ru-RU" dirty="0" err="1" smtClean="0"/>
              <a:t>жодному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не жертвами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ними".</a:t>
            </a:r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473" y="4888821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44" y="3873686"/>
            <a:ext cx="6637021" cy="29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«ВІЙНА І МІФ. НЕВІДОМА ДРУГА СВІТОВА»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2865"/>
          <a:stretch/>
        </p:blipFill>
        <p:spPr>
          <a:xfrm>
            <a:off x="1207007" y="1825625"/>
            <a:ext cx="2889505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7684" y="1825625"/>
            <a:ext cx="6233160" cy="4351338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Чи правда, що пакт Молотова–Ріббентропа був вимушеним кроком для СРСР? Чи завжди Радянський Союз був непримиренним противником нацистів? Чи правда, що українські націоналісти масово винищували євреїв під час війни, особливо у Львові та Бабиному Яру? Сталін узгоджував військові дії з Гітлером? Бандера був агентом спецслужб нацистів? Кримські татари масово дезертирували на початку війни? На ці теми ще 30 років тому боялися говорити навіть із рідними</a:t>
            </a:r>
            <a:r>
              <a:rPr lang="ru-RU" dirty="0" smtClean="0"/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188" y="5150262"/>
            <a:ext cx="1723599" cy="17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«КРИГОЛАМ» Віктор Суворов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3"/>
          <a:stretch/>
        </p:blipFill>
        <p:spPr>
          <a:xfrm>
            <a:off x="270164" y="1591448"/>
            <a:ext cx="3755426" cy="50018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3943" y="1591449"/>
            <a:ext cx="6813394" cy="2107715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 smtClean="0"/>
              <a:t>Віктор</a:t>
            </a:r>
            <a:r>
              <a:rPr lang="ru-RU" dirty="0" smtClean="0"/>
              <a:t> Суворов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на прикладах, на </a:t>
            </a:r>
            <a:r>
              <a:rPr lang="ru-RU" dirty="0" err="1" smtClean="0"/>
              <a:t>документальних</a:t>
            </a:r>
            <a:r>
              <a:rPr lang="ru-RU" dirty="0" smtClean="0"/>
              <a:t> фактах доводить, як, 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радянська</a:t>
            </a:r>
            <a:r>
              <a:rPr lang="ru-RU" dirty="0" smtClean="0"/>
              <a:t> доктрина нападу </a:t>
            </a:r>
            <a:r>
              <a:rPr lang="ru-RU" dirty="0" err="1" smtClean="0"/>
              <a:t>готувалася</a:t>
            </a:r>
            <a:r>
              <a:rPr lang="ru-RU" dirty="0" smtClean="0"/>
              <a:t>. Суворов </a:t>
            </a:r>
            <a:r>
              <a:rPr lang="ru-RU" dirty="0" err="1" smtClean="0"/>
              <a:t>стверджує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причиною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стала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Йосипа</a:t>
            </a:r>
            <a:r>
              <a:rPr lang="ru-RU" dirty="0" smtClean="0"/>
              <a:t> </a:t>
            </a:r>
            <a:r>
              <a:rPr lang="ru-RU" dirty="0" err="1" smtClean="0"/>
              <a:t>Сталіна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32" y="4742808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6345" r="20144" b="30395"/>
          <a:stretch/>
        </p:blipFill>
        <p:spPr>
          <a:xfrm>
            <a:off x="4493943" y="3699164"/>
            <a:ext cx="5974773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«УКРАЇНА В ОГНІ» Олександр Довженко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74" y="4039532"/>
            <a:ext cx="5503518" cy="28184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r="5178"/>
          <a:stretch/>
        </p:blipFill>
        <p:spPr>
          <a:xfrm>
            <a:off x="795130" y="1600200"/>
            <a:ext cx="3167270" cy="507842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532" y="4888821"/>
            <a:ext cx="1987468" cy="19691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06956" y="1600944"/>
            <a:ext cx="7394713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Саме Україна прийняла на себе перші в СРСР удари німців; найстрашніші і найбільші битви відбувалися на її полях, і вся вона палала у вогні та стражданнях. Ці картини з жалем і болем, а ще більше з жагучою ненавистю до ворогів змальовує автор:</a:t>
            </a:r>
          </a:p>
          <a:p>
            <a:pPr algn="just"/>
            <a:r>
              <a:rPr lang="uk-UA" sz="2000" dirty="0" smtClean="0"/>
              <a:t>«Горять жита на </a:t>
            </a:r>
            <a:r>
              <a:rPr lang="uk-UA" sz="2000" dirty="0" err="1" smtClean="0"/>
              <a:t>многі</a:t>
            </a:r>
            <a:r>
              <a:rPr lang="uk-UA" sz="2000" dirty="0" smtClean="0"/>
              <a:t> кілометри, палають, топчуться людьми, підводами… Ревуть аероплани. </a:t>
            </a:r>
            <a:r>
              <a:rPr lang="uk-UA" sz="2000" dirty="0" err="1" smtClean="0"/>
              <a:t>Мечуть</a:t>
            </a:r>
            <a:r>
              <a:rPr lang="uk-UA" sz="2000" dirty="0" smtClean="0"/>
              <a:t> бомби. Розсипаються вершники по полю, мов птиці… Крик, і плач, і височенний зойк поранених коней.»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420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824" y="4686353"/>
            <a:ext cx="1987468" cy="19691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«ГРІМ ПІД ЗАПОРІЖЖЯМ» Петро Ребро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84208"/>
            <a:ext cx="3045451" cy="50119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4" y="4445256"/>
            <a:ext cx="6419650" cy="1867534"/>
          </a:xfrm>
        </p:spPr>
      </p:pic>
      <p:sp>
        <p:nvSpPr>
          <p:cNvPr id="8" name="TextBox 7"/>
          <p:cNvSpPr txBox="1"/>
          <p:nvPr/>
        </p:nvSpPr>
        <p:spPr>
          <a:xfrm>
            <a:off x="4260384" y="1647052"/>
            <a:ext cx="6105510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Документальна повість про подвиг українського народу при визволенні нашого рідного Запоріжжя від </a:t>
            </a:r>
            <a:r>
              <a:rPr lang="uk-UA" sz="2800" dirty="0" smtClean="0"/>
              <a:t>німецько-фашистських </a:t>
            </a:r>
            <a:r>
              <a:rPr lang="uk-UA" sz="2800" dirty="0" smtClean="0"/>
              <a:t>загарбників. Наш земляк Петро Ребро увіковічив битву за Запоріжжя у своєму </a:t>
            </a:r>
            <a:r>
              <a:rPr lang="uk-UA" sz="2800" dirty="0" smtClean="0"/>
              <a:t>творі</a:t>
            </a:r>
            <a:r>
              <a:rPr lang="uk-UA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86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0062"/>
            <a:ext cx="10972800" cy="1143000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«ЄВРОПА-45» Павло Загребельний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6" y="1253062"/>
            <a:ext cx="3535348" cy="49465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1055" y="1183139"/>
            <a:ext cx="7197436" cy="275572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Тема </a:t>
            </a:r>
            <a:r>
              <a:rPr lang="ru-RU" dirty="0" err="1" smtClean="0"/>
              <a:t>честі</a:t>
            </a:r>
            <a:r>
              <a:rPr lang="ru-RU" dirty="0" smtClean="0"/>
              <a:t> і подвигу в роки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актуальною через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. Тому </a:t>
            </a:r>
            <a:r>
              <a:rPr lang="ru-RU" dirty="0" err="1" smtClean="0"/>
              <a:t>герої</a:t>
            </a:r>
            <a:r>
              <a:rPr lang="ru-RU" dirty="0" smtClean="0"/>
              <a:t> роману «</a:t>
            </a:r>
            <a:r>
              <a:rPr lang="ru-RU" dirty="0" err="1" smtClean="0"/>
              <a:t>Європа</a:t>
            </a:r>
            <a:r>
              <a:rPr lang="ru-RU" dirty="0" smtClean="0"/>
              <a:t> 45»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непідробний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і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. Семеро </a:t>
            </a:r>
            <a:r>
              <a:rPr lang="ru-RU" dirty="0" err="1" smtClean="0"/>
              <a:t>бійців</a:t>
            </a:r>
            <a:r>
              <a:rPr lang="ru-RU" dirty="0" smtClean="0"/>
              <a:t>, </a:t>
            </a:r>
            <a:r>
              <a:rPr lang="ru-RU" dirty="0" err="1" smtClean="0"/>
              <a:t>різних</a:t>
            </a:r>
            <a:r>
              <a:rPr lang="ru-RU" dirty="0" smtClean="0"/>
              <a:t> за </a:t>
            </a:r>
            <a:r>
              <a:rPr lang="ru-RU" dirty="0" err="1" smtClean="0"/>
              <a:t>національністю</a:t>
            </a:r>
            <a:r>
              <a:rPr lang="ru-RU" dirty="0" smtClean="0"/>
              <a:t> і за </a:t>
            </a:r>
            <a:r>
              <a:rPr lang="ru-RU" dirty="0" err="1" smtClean="0"/>
              <a:t>переконаннями</a:t>
            </a:r>
            <a:r>
              <a:rPr lang="ru-RU" dirty="0" smtClean="0"/>
              <a:t>, але </a:t>
            </a:r>
            <a:r>
              <a:rPr lang="ru-RU" dirty="0" err="1" smtClean="0"/>
              <a:t>схожі</a:t>
            </a:r>
            <a:r>
              <a:rPr lang="ru-RU" dirty="0" smtClean="0"/>
              <a:t> в одному - в </a:t>
            </a:r>
            <a:r>
              <a:rPr lang="ru-RU" dirty="0" err="1" smtClean="0"/>
              <a:t>прагненні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фашизму. </a:t>
            </a:r>
            <a:r>
              <a:rPr lang="ru-RU" dirty="0" err="1" smtClean="0"/>
              <a:t>Події</a:t>
            </a:r>
            <a:r>
              <a:rPr lang="ru-RU" dirty="0" smtClean="0"/>
              <a:t> роману </a:t>
            </a:r>
            <a:r>
              <a:rPr lang="ru-RU" dirty="0" err="1" smtClean="0"/>
              <a:t>розгортаються</a:t>
            </a:r>
            <a:r>
              <a:rPr lang="ru-RU" dirty="0" smtClean="0"/>
              <a:t> в самому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де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інтернаціональний</a:t>
            </a:r>
            <a:r>
              <a:rPr lang="ru-RU" dirty="0" smtClean="0"/>
              <a:t> </a:t>
            </a:r>
            <a:r>
              <a:rPr lang="ru-RU" dirty="0" err="1" smtClean="0"/>
              <a:t>загін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семи </a:t>
            </a:r>
            <a:r>
              <a:rPr lang="ru-RU" dirty="0" err="1" smtClean="0"/>
              <a:t>бійців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командуванням</a:t>
            </a:r>
            <a:r>
              <a:rPr lang="ru-RU" dirty="0" smtClean="0"/>
              <a:t> </a:t>
            </a:r>
            <a:r>
              <a:rPr lang="ru-RU" dirty="0" err="1" smtClean="0"/>
              <a:t>українця</a:t>
            </a:r>
            <a:r>
              <a:rPr lang="ru-RU" dirty="0" smtClean="0"/>
              <a:t>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ru-RU" dirty="0" err="1" smtClean="0"/>
              <a:t>Скиби</a:t>
            </a:r>
            <a:r>
              <a:rPr lang="ru-RU" dirty="0" smtClean="0"/>
              <a:t>.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судилося</a:t>
            </a:r>
            <a:r>
              <a:rPr lang="ru-RU" dirty="0" smtClean="0"/>
              <a:t> пройти через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, </a:t>
            </a:r>
            <a:r>
              <a:rPr lang="ru-RU" dirty="0" err="1" smtClean="0"/>
              <a:t>пекельні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і внести свою лепту у </a:t>
            </a:r>
            <a:r>
              <a:rPr lang="ru-RU" dirty="0" err="1" smtClean="0"/>
              <a:t>Велику</a:t>
            </a:r>
            <a:r>
              <a:rPr lang="ru-RU" dirty="0" smtClean="0"/>
              <a:t> Перемогу, </a:t>
            </a:r>
            <a:r>
              <a:rPr lang="ru-RU" dirty="0" err="1" smtClean="0"/>
              <a:t>героїчними</a:t>
            </a:r>
            <a:r>
              <a:rPr lang="ru-RU" dirty="0" smtClean="0"/>
              <a:t> </a:t>
            </a:r>
            <a:r>
              <a:rPr lang="ru-RU" dirty="0" smtClean="0"/>
              <a:t>подвигами </a:t>
            </a:r>
            <a:r>
              <a:rPr lang="ru-RU" dirty="0" err="1" smtClean="0"/>
              <a:t>наблизивши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964" y="4888821"/>
            <a:ext cx="1987468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461"/>
          <a:stretch/>
        </p:blipFill>
        <p:spPr>
          <a:xfrm>
            <a:off x="4281055" y="4083627"/>
            <a:ext cx="5818909" cy="27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heme/theme1.xml><?xml version="1.0" encoding="utf-8"?>
<a:theme xmlns:a="http://schemas.openxmlformats.org/drawingml/2006/main" name="358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1256</Words>
  <Application>Microsoft Office PowerPoint</Application>
  <PresentationFormat>Широкоэкранный</PresentationFormat>
  <Paragraphs>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35877</vt:lpstr>
      <vt:lpstr>Презентация PowerPoint</vt:lpstr>
      <vt:lpstr>Презентация PowerPoint</vt:lpstr>
      <vt:lpstr>«СПОГАДИ ПРО ДРУГУ СВІТОВУ ВІЙНУ»  Вінстон Черчілль</vt:lpstr>
      <vt:lpstr>«КРИВАВІ  ЗЕМЛІ» Тімоті Снайдер</vt:lpstr>
      <vt:lpstr>«ВІЙНА І МІФ. НЕВІДОМА ДРУГА СВІТОВА»</vt:lpstr>
      <vt:lpstr>«КРИГОЛАМ» Віктор Суворов</vt:lpstr>
      <vt:lpstr>«УКРАЇНА В ОГНІ» Олександр Довженко</vt:lpstr>
      <vt:lpstr>«ГРІМ ПІД ЗАПОРІЖЖЯМ» Петро Ребро</vt:lpstr>
      <vt:lpstr>«ЄВРОПА-45» Павло Загребельний</vt:lpstr>
      <vt:lpstr>«ОСТАННІ СВІДКИ» Світлана Алексієвич</vt:lpstr>
      <vt:lpstr>«В ОКОПАХ СТАЛІНГРАДа» Віктор Нєкрасов</vt:lpstr>
      <vt:lpstr>«ЖИВІ І МЕРТВІ» Костянтин Симонов</vt:lpstr>
      <vt:lpstr>«ДРУГА СВІТОВА. Непридумані історії»</vt:lpstr>
      <vt:lpstr>«А ЗОРІ ТУТ ТИХІ...» Борис Васильєв </vt:lpstr>
      <vt:lpstr>«І ОДИН У ПОЛІ ВОЇН» Юрій Дольд-Михайлик</vt:lpstr>
      <vt:lpstr>«ЩИТ І МЕЧ» Вадим Кожевніков</vt:lpstr>
      <vt:lpstr>«У списках не значився»  Борис Васильєв </vt:lpstr>
      <vt:lpstr>«ГАРЯЧИЙ СНІГ» Юрій Бондарєв</vt:lpstr>
      <vt:lpstr>«ПОВІСТЬ ПРО СПРАВЖНЮ ЛЮДИНУ»  Борис Полєвой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КНИЖКОВІЙ  ПАМЯТІ МИТТЄВОСТІ  ВІЙНИ</dc:title>
  <dc:creator>Пользователь</dc:creator>
  <cp:lastModifiedBy>Пользователь Windows</cp:lastModifiedBy>
  <cp:revision>56</cp:revision>
  <dcterms:created xsi:type="dcterms:W3CDTF">2020-05-03T15:33:38Z</dcterms:created>
  <dcterms:modified xsi:type="dcterms:W3CDTF">2020-05-07T10:42:48Z</dcterms:modified>
</cp:coreProperties>
</file>